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19"/>
  </p:notesMasterIdLst>
  <p:handoutMasterIdLst>
    <p:handoutMasterId r:id="rId20"/>
  </p:handoutMasterIdLst>
  <p:sldIdLst>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4660"/>
  </p:normalViewPr>
  <p:slideViewPr>
    <p:cSldViewPr snapToGrid="0" showGuides="1">
      <p:cViewPr varScale="1">
        <p:scale>
          <a:sx n="69" d="100"/>
          <a:sy n="69" d="100"/>
        </p:scale>
        <p:origin x="460" y="44"/>
      </p:cViewPr>
      <p:guideLst>
        <p:guide orient="horz" pos="2160"/>
        <p:guide pos="3840"/>
      </p:guideLst>
    </p:cSldViewPr>
  </p:slideViewPr>
  <p:notesTextViewPr>
    <p:cViewPr>
      <p:scale>
        <a:sx n="1" d="1"/>
        <a:sy n="1" d="1"/>
      </p:scale>
      <p:origin x="0" y="0"/>
    </p:cViewPr>
  </p:notesTextViewPr>
  <p:notesViewPr>
    <p:cSldViewPr snapToGrid="0">
      <p:cViewPr varScale="1">
        <p:scale>
          <a:sx n="76" d="100"/>
          <a:sy n="76" d="100"/>
        </p:scale>
        <p:origin x="24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11/10/2019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11/10/2019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smtClean="0"/>
              <a:t>Click to edit Master title style</a:t>
            </a:r>
            <a:endParaRPr lang="en-US"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2" name="Title 1"/>
          <p:cNvSpPr>
            <a:spLocks noGrp="1"/>
          </p:cNvSpPr>
          <p:nvPr>
            <p:ph type="title"/>
          </p:nvPr>
        </p:nvSpPr>
        <p:spPr>
          <a:xfrm>
            <a:off x="1241658" y="1709738"/>
            <a:ext cx="10105791" cy="2862262"/>
          </a:xfrm>
        </p:spPr>
        <p:txBody>
          <a:bodyPr anchor="b"/>
          <a:lstStyle>
            <a:lvl1pPr>
              <a:defRPr sz="6000"/>
            </a:lvl1pPr>
          </a:lstStyle>
          <a:p>
            <a:r>
              <a:rPr lang="en-US" smtClean="0"/>
              <a:t>Click to edit Master title style</a:t>
            </a:r>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4EAB7D7-3608-4730-B2E2-670834DF882C}" type="datetimeFigureOut">
              <a:rPr lang="en-US" smtClean="0"/>
              <a:t>11/10/2019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 name="Title 1"/>
          <p:cNvSpPr>
            <a:spLocks noGrp="1"/>
          </p:cNvSpPr>
          <p:nvPr>
            <p:ph type="title"/>
          </p:nvPr>
        </p:nvSpPr>
        <p:spPr>
          <a:xfrm>
            <a:off x="2324100" y="274638"/>
            <a:ext cx="902335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EAB7D7-3608-4730-B2E2-670834DF882C}" type="datetimeFigureOut">
              <a:rPr lang="en-US" smtClean="0"/>
              <a:t>11/10/2019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11/10/2019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2"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AB7D7-3608-4730-B2E2-670834DF882C}" type="datetimeFigureOut">
              <a:rPr lang="en-US" smtClean="0"/>
              <a:pPr/>
              <a:t>11/10/2019</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7BAC7-FE87-40F6-AA24-4F4685D1B022}" type="slidenum">
              <a:rPr lang="en-US" smtClean="0"/>
              <a:t>‹#›</a:t>
            </a:fld>
            <a:endParaRPr lang="en-US"/>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63499" y="5423338"/>
            <a:ext cx="9144000" cy="1082565"/>
          </a:xfrm>
        </p:spPr>
        <p:txBody>
          <a:bodyPr>
            <a:normAutofit/>
          </a:bodyPr>
          <a:lstStyle/>
          <a:p>
            <a:r>
              <a:rPr lang="en-GB" sz="4800" b="1" dirty="0" smtClean="0">
                <a:solidFill>
                  <a:schemeClr val="tx1"/>
                </a:solidFill>
              </a:rPr>
              <a:t>Prophet to the Gentiles</a:t>
            </a:r>
            <a:endParaRPr lang="en-GB" sz="4800" b="1" dirty="0">
              <a:solidFill>
                <a:schemeClr val="tx1"/>
              </a:solidFill>
            </a:endParaRPr>
          </a:p>
        </p:txBody>
      </p:sp>
      <p:sp>
        <p:nvSpPr>
          <p:cNvPr id="3" name="Title 2"/>
          <p:cNvSpPr>
            <a:spLocks noGrp="1"/>
          </p:cNvSpPr>
          <p:nvPr>
            <p:ph type="ctrTitle"/>
          </p:nvPr>
        </p:nvSpPr>
        <p:spPr/>
        <p:txBody>
          <a:bodyPr/>
          <a:lstStyle/>
          <a:p>
            <a:r>
              <a:rPr lang="en-GB" b="1" dirty="0" smtClean="0">
                <a:solidFill>
                  <a:schemeClr val="tx1"/>
                </a:solidFill>
              </a:rPr>
              <a:t>Jonah</a:t>
            </a:r>
            <a:endParaRPr lang="en-GB" b="1"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8910" y="416273"/>
            <a:ext cx="8534400" cy="4859920"/>
          </a:xfrm>
          <a:prstGeom prst="rect">
            <a:avLst/>
          </a:prstGeom>
          <a:effectLst>
            <a:softEdge rad="317500"/>
          </a:effectLst>
        </p:spPr>
      </p:pic>
    </p:spTree>
    <p:extLst>
      <p:ext uri="{BB962C8B-B14F-4D97-AF65-F5344CB8AC3E}">
        <p14:creationId xmlns:p14="http://schemas.microsoft.com/office/powerpoint/2010/main" val="387862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3600" dirty="0" smtClean="0"/>
              <a:t>You cannot outrun God – it is foolish to try…</a:t>
            </a:r>
          </a:p>
          <a:p>
            <a:r>
              <a:rPr lang="en-GB" sz="3600" dirty="0" smtClean="0"/>
              <a:t>God’s grace IS MASSIVE.</a:t>
            </a:r>
          </a:p>
          <a:p>
            <a:pPr lvl="1"/>
            <a:r>
              <a:rPr lang="en-GB" sz="2800" dirty="0" smtClean="0"/>
              <a:t>God spares no expense pursuing those who run away, e.g. Christ’ incarnation.</a:t>
            </a:r>
          </a:p>
          <a:p>
            <a:r>
              <a:rPr lang="en-GB" sz="3600" dirty="0" smtClean="0"/>
              <a:t>God appointed storms are designed…</a:t>
            </a:r>
          </a:p>
          <a:p>
            <a:pPr lvl="1"/>
            <a:r>
              <a:rPr lang="en-GB" sz="2800" dirty="0" smtClean="0"/>
              <a:t>…to get my attention… and…</a:t>
            </a:r>
          </a:p>
          <a:p>
            <a:pPr lvl="1"/>
            <a:r>
              <a:rPr lang="en-GB" sz="2800" dirty="0" smtClean="0"/>
              <a:t>…to help me become the person God desires.</a:t>
            </a:r>
          </a:p>
          <a:p>
            <a:endParaRPr lang="en-GB" dirty="0"/>
          </a:p>
        </p:txBody>
      </p:sp>
      <p:sp>
        <p:nvSpPr>
          <p:cNvPr id="3" name="Title 2"/>
          <p:cNvSpPr>
            <a:spLocks noGrp="1"/>
          </p:cNvSpPr>
          <p:nvPr>
            <p:ph type="title"/>
          </p:nvPr>
        </p:nvSpPr>
        <p:spPr>
          <a:xfrm>
            <a:off x="1562100" y="365125"/>
            <a:ext cx="9791700" cy="1325563"/>
          </a:xfrm>
        </p:spPr>
        <p:txBody>
          <a:bodyPr/>
          <a:lstStyle/>
          <a:p>
            <a:pPr algn="ctr"/>
            <a:r>
              <a:rPr lang="en-GB" b="1" dirty="0" smtClean="0">
                <a:solidFill>
                  <a:schemeClr val="tx1"/>
                </a:solidFill>
              </a:rPr>
              <a:t>Lessons….</a:t>
            </a:r>
            <a:endParaRPr lang="en-GB" b="1" dirty="0">
              <a:solidFill>
                <a:schemeClr val="tx1"/>
              </a:solidFill>
            </a:endParaRPr>
          </a:p>
        </p:txBody>
      </p:sp>
    </p:spTree>
    <p:extLst>
      <p:ext uri="{BB962C8B-B14F-4D97-AF65-F5344CB8AC3E}">
        <p14:creationId xmlns:p14="http://schemas.microsoft.com/office/powerpoint/2010/main" val="2982619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74463677"/>
              </p:ext>
            </p:extLst>
          </p:nvPr>
        </p:nvGraphicFramePr>
        <p:xfrm>
          <a:off x="573249" y="1311564"/>
          <a:ext cx="11176000" cy="4942840"/>
        </p:xfrm>
        <a:graphic>
          <a:graphicData uri="http://schemas.openxmlformats.org/drawingml/2006/table">
            <a:tbl>
              <a:tblPr firstRow="1" bandRow="1">
                <a:tableStyleId>{5C22544A-7EE6-4342-B048-85BDC9FD1C3A}</a:tableStyleId>
              </a:tblPr>
              <a:tblGrid>
                <a:gridCol w="683491">
                  <a:extLst>
                    <a:ext uri="{9D8B030D-6E8A-4147-A177-3AD203B41FA5}">
                      <a16:colId xmlns:a16="http://schemas.microsoft.com/office/drawing/2014/main" val="2338665552"/>
                    </a:ext>
                  </a:extLst>
                </a:gridCol>
                <a:gridCol w="997528">
                  <a:extLst>
                    <a:ext uri="{9D8B030D-6E8A-4147-A177-3AD203B41FA5}">
                      <a16:colId xmlns:a16="http://schemas.microsoft.com/office/drawing/2014/main" val="2024781410"/>
                    </a:ext>
                  </a:extLst>
                </a:gridCol>
                <a:gridCol w="5578763">
                  <a:extLst>
                    <a:ext uri="{9D8B030D-6E8A-4147-A177-3AD203B41FA5}">
                      <a16:colId xmlns:a16="http://schemas.microsoft.com/office/drawing/2014/main" val="728033240"/>
                    </a:ext>
                  </a:extLst>
                </a:gridCol>
                <a:gridCol w="3916218">
                  <a:extLst>
                    <a:ext uri="{9D8B030D-6E8A-4147-A177-3AD203B41FA5}">
                      <a16:colId xmlns:a16="http://schemas.microsoft.com/office/drawing/2014/main" val="2952947377"/>
                    </a:ext>
                  </a:extLst>
                </a:gridCol>
              </a:tblGrid>
              <a:tr h="370840">
                <a:tc>
                  <a:txBody>
                    <a:bodyPr/>
                    <a:lstStyle/>
                    <a:p>
                      <a:pPr algn="ctr"/>
                      <a:r>
                        <a:rPr lang="en-GB" dirty="0" smtClean="0">
                          <a:solidFill>
                            <a:schemeClr val="tx1"/>
                          </a:solidFill>
                        </a:rPr>
                        <a:t>Cycle</a:t>
                      </a:r>
                      <a:endParaRPr lang="en-GB" dirty="0">
                        <a:solidFill>
                          <a:schemeClr val="tx1"/>
                        </a:solidFill>
                      </a:endParaRPr>
                    </a:p>
                  </a:txBody>
                  <a:tcPr>
                    <a:solidFill>
                      <a:schemeClr val="bg2"/>
                    </a:solidFill>
                  </a:tcPr>
                </a:tc>
                <a:tc>
                  <a:txBody>
                    <a:bodyPr/>
                    <a:lstStyle/>
                    <a:p>
                      <a:pPr algn="ctr"/>
                      <a:r>
                        <a:rPr lang="en-GB" dirty="0" smtClean="0">
                          <a:solidFill>
                            <a:schemeClr val="tx1"/>
                          </a:solidFill>
                        </a:rPr>
                        <a:t>Verse(s)</a:t>
                      </a:r>
                      <a:endParaRPr lang="en-GB" dirty="0">
                        <a:solidFill>
                          <a:schemeClr val="tx1"/>
                        </a:solidFill>
                      </a:endParaRPr>
                    </a:p>
                  </a:txBody>
                  <a:tcPr>
                    <a:solidFill>
                      <a:schemeClr val="bg2"/>
                    </a:solidFill>
                  </a:tcPr>
                </a:tc>
                <a:tc>
                  <a:txBody>
                    <a:bodyPr/>
                    <a:lstStyle/>
                    <a:p>
                      <a:pPr algn="ctr"/>
                      <a:r>
                        <a:rPr lang="en-GB" dirty="0" smtClean="0">
                          <a:solidFill>
                            <a:schemeClr val="tx1"/>
                          </a:solidFill>
                        </a:rPr>
                        <a:t>Despair/distress – caused Jonah to pray</a:t>
                      </a:r>
                      <a:endParaRPr lang="en-GB" dirty="0">
                        <a:solidFill>
                          <a:schemeClr val="tx1"/>
                        </a:solidFill>
                      </a:endParaRPr>
                    </a:p>
                  </a:txBody>
                  <a:tcPr>
                    <a:solidFill>
                      <a:schemeClr val="bg2"/>
                    </a:solidFill>
                  </a:tcPr>
                </a:tc>
                <a:tc>
                  <a:txBody>
                    <a:bodyPr/>
                    <a:lstStyle/>
                    <a:p>
                      <a:pPr algn="ctr"/>
                      <a:r>
                        <a:rPr lang="en-GB" dirty="0" smtClean="0">
                          <a:solidFill>
                            <a:schemeClr val="tx1"/>
                          </a:solidFill>
                        </a:rPr>
                        <a:t>Hope – that God hears &amp; delivers</a:t>
                      </a:r>
                      <a:endParaRPr lang="en-GB" dirty="0">
                        <a:solidFill>
                          <a:schemeClr val="tx1"/>
                        </a:solidFill>
                      </a:endParaRPr>
                    </a:p>
                  </a:txBody>
                  <a:tcPr>
                    <a:solidFill>
                      <a:schemeClr val="bg2"/>
                    </a:solidFill>
                  </a:tcPr>
                </a:tc>
                <a:extLst>
                  <a:ext uri="{0D108BD9-81ED-4DB2-BD59-A6C34878D82A}">
                    <a16:rowId xmlns:a16="http://schemas.microsoft.com/office/drawing/2014/main" val="4282192330"/>
                  </a:ext>
                </a:extLst>
              </a:tr>
              <a:tr h="370840">
                <a:tc>
                  <a:txBody>
                    <a:bodyPr/>
                    <a:lstStyle/>
                    <a:p>
                      <a:pPr algn="ctr"/>
                      <a:r>
                        <a:rPr lang="en-GB" dirty="0" smtClean="0"/>
                        <a:t>1</a:t>
                      </a:r>
                      <a:endParaRPr lang="en-GB" dirty="0"/>
                    </a:p>
                  </a:txBody>
                  <a:tcPr/>
                </a:tc>
                <a:tc>
                  <a:txBody>
                    <a:bodyPr/>
                    <a:lstStyle/>
                    <a:p>
                      <a:pPr algn="ctr"/>
                      <a:r>
                        <a:rPr lang="en-GB" dirty="0" smtClean="0"/>
                        <a:t>2</a:t>
                      </a:r>
                      <a:endParaRPr lang="en-GB" dirty="0"/>
                    </a:p>
                  </a:txBody>
                  <a:tcPr/>
                </a:tc>
                <a:tc>
                  <a:txBody>
                    <a:bodyPr/>
                    <a:lstStyle/>
                    <a:p>
                      <a:r>
                        <a:rPr lang="en-GB" dirty="0" smtClean="0"/>
                        <a:t>In my distress I called to the Lord…</a:t>
                      </a:r>
                    </a:p>
                    <a:p>
                      <a:r>
                        <a:rPr lang="en-GB" dirty="0" smtClean="0"/>
                        <a:t>From the depths of the grave I called for help…</a:t>
                      </a:r>
                      <a:endParaRPr lang="en-GB" dirty="0"/>
                    </a:p>
                  </a:txBody>
                  <a:tcPr/>
                </a:tc>
                <a:tc>
                  <a:txBody>
                    <a:bodyPr/>
                    <a:lstStyle/>
                    <a:p>
                      <a:r>
                        <a:rPr lang="en-GB" dirty="0" smtClean="0"/>
                        <a:t>…and He answered me.</a:t>
                      </a:r>
                    </a:p>
                    <a:p>
                      <a:r>
                        <a:rPr lang="en-GB" dirty="0" smtClean="0"/>
                        <a:t>…and you listened to my cry.</a:t>
                      </a:r>
                      <a:endParaRPr lang="en-GB" dirty="0"/>
                    </a:p>
                  </a:txBody>
                  <a:tcPr/>
                </a:tc>
                <a:extLst>
                  <a:ext uri="{0D108BD9-81ED-4DB2-BD59-A6C34878D82A}">
                    <a16:rowId xmlns:a16="http://schemas.microsoft.com/office/drawing/2014/main" val="593839315"/>
                  </a:ext>
                </a:extLst>
              </a:tr>
              <a:tr h="370840">
                <a:tc>
                  <a:txBody>
                    <a:bodyPr/>
                    <a:lstStyle/>
                    <a:p>
                      <a:pPr algn="ctr"/>
                      <a:r>
                        <a:rPr lang="en-GB" dirty="0" smtClean="0"/>
                        <a:t>2</a:t>
                      </a:r>
                      <a:endParaRPr lang="en-GB" dirty="0"/>
                    </a:p>
                  </a:txBody>
                  <a:tcPr/>
                </a:tc>
                <a:tc>
                  <a:txBody>
                    <a:bodyPr/>
                    <a:lstStyle/>
                    <a:p>
                      <a:pPr algn="ctr"/>
                      <a:r>
                        <a:rPr lang="en-GB" dirty="0" smtClean="0"/>
                        <a:t>3-4</a:t>
                      </a:r>
                      <a:endParaRPr lang="en-GB" dirty="0"/>
                    </a:p>
                  </a:txBody>
                  <a:tcPr/>
                </a:tc>
                <a:tc>
                  <a:txBody>
                    <a:bodyPr/>
                    <a:lstStyle/>
                    <a:p>
                      <a:r>
                        <a:rPr lang="en-GB" dirty="0" smtClean="0"/>
                        <a:t>You hurled me into the deep, into the very heart of the seas, and the currents swirled about me. I said ‘I have been banished from your sight…’</a:t>
                      </a:r>
                      <a:endParaRPr lang="en-GB" dirty="0"/>
                    </a:p>
                  </a:txBody>
                  <a:tcPr/>
                </a:tc>
                <a:tc>
                  <a:txBody>
                    <a:bodyPr/>
                    <a:lstStyle/>
                    <a:p>
                      <a:r>
                        <a:rPr lang="en-GB" dirty="0" smtClean="0"/>
                        <a:t>…yet I will look again toward your holy temple.</a:t>
                      </a:r>
                      <a:endParaRPr lang="en-GB" dirty="0"/>
                    </a:p>
                  </a:txBody>
                  <a:tcPr/>
                </a:tc>
                <a:extLst>
                  <a:ext uri="{0D108BD9-81ED-4DB2-BD59-A6C34878D82A}">
                    <a16:rowId xmlns:a16="http://schemas.microsoft.com/office/drawing/2014/main" val="1370844413"/>
                  </a:ext>
                </a:extLst>
              </a:tr>
              <a:tr h="370840">
                <a:tc>
                  <a:txBody>
                    <a:bodyPr/>
                    <a:lstStyle/>
                    <a:p>
                      <a:pPr algn="ctr"/>
                      <a:r>
                        <a:rPr lang="en-GB" dirty="0" smtClean="0"/>
                        <a:t>3</a:t>
                      </a:r>
                      <a:endParaRPr lang="en-GB" dirty="0"/>
                    </a:p>
                  </a:txBody>
                  <a:tcPr/>
                </a:tc>
                <a:tc>
                  <a:txBody>
                    <a:bodyPr/>
                    <a:lstStyle/>
                    <a:p>
                      <a:pPr algn="ctr"/>
                      <a:r>
                        <a:rPr lang="en-GB" dirty="0" smtClean="0"/>
                        <a:t>5-6</a:t>
                      </a:r>
                      <a:endParaRPr lang="en-GB" dirty="0"/>
                    </a:p>
                  </a:txBody>
                  <a:tcPr/>
                </a:tc>
                <a:tc>
                  <a:txBody>
                    <a:bodyPr/>
                    <a:lstStyle/>
                    <a:p>
                      <a:r>
                        <a:rPr lang="en-GB" dirty="0" smtClean="0"/>
                        <a:t>The engulfing</a:t>
                      </a:r>
                      <a:r>
                        <a:rPr lang="en-GB" baseline="0" dirty="0" smtClean="0"/>
                        <a:t> waters threatened me, the deep surrounded me; seaweed was wrapped around my head. To the roots of the mountains I sank down, the earth beneath barred me in forever…</a:t>
                      </a:r>
                      <a:endParaRPr lang="en-GB" dirty="0"/>
                    </a:p>
                  </a:txBody>
                  <a:tcPr/>
                </a:tc>
                <a:tc>
                  <a:txBody>
                    <a:bodyPr/>
                    <a:lstStyle/>
                    <a:p>
                      <a:r>
                        <a:rPr lang="en-GB" dirty="0" smtClean="0"/>
                        <a:t>…But you brought my life up from the pit, O Lord my God.</a:t>
                      </a:r>
                      <a:endParaRPr lang="en-GB" dirty="0"/>
                    </a:p>
                  </a:txBody>
                  <a:tcPr/>
                </a:tc>
                <a:extLst>
                  <a:ext uri="{0D108BD9-81ED-4DB2-BD59-A6C34878D82A}">
                    <a16:rowId xmlns:a16="http://schemas.microsoft.com/office/drawing/2014/main" val="657927221"/>
                  </a:ext>
                </a:extLst>
              </a:tr>
              <a:tr h="370840">
                <a:tc>
                  <a:txBody>
                    <a:bodyPr/>
                    <a:lstStyle/>
                    <a:p>
                      <a:pPr algn="ctr"/>
                      <a:r>
                        <a:rPr lang="en-GB" dirty="0" smtClean="0"/>
                        <a:t>4</a:t>
                      </a:r>
                      <a:endParaRPr lang="en-GB" dirty="0"/>
                    </a:p>
                  </a:txBody>
                  <a:tcPr/>
                </a:tc>
                <a:tc>
                  <a:txBody>
                    <a:bodyPr/>
                    <a:lstStyle/>
                    <a:p>
                      <a:pPr algn="ctr"/>
                      <a:r>
                        <a:rPr lang="en-GB" dirty="0" smtClean="0"/>
                        <a:t>7</a:t>
                      </a:r>
                      <a:endParaRPr lang="en-GB" dirty="0"/>
                    </a:p>
                  </a:txBody>
                  <a:tcPr/>
                </a:tc>
                <a:tc>
                  <a:txBody>
                    <a:bodyPr/>
                    <a:lstStyle/>
                    <a:p>
                      <a:r>
                        <a:rPr lang="en-GB" b="1" u="sng" dirty="0" smtClean="0"/>
                        <a:t>Summary of cycles 1-3</a:t>
                      </a:r>
                      <a:r>
                        <a:rPr lang="en-GB" dirty="0" smtClean="0"/>
                        <a:t>: When my life was ebbing away…</a:t>
                      </a:r>
                      <a:endParaRPr lang="en-GB" dirty="0"/>
                    </a:p>
                  </a:txBody>
                  <a:tcPr/>
                </a:tc>
                <a:tc>
                  <a:txBody>
                    <a:bodyPr/>
                    <a:lstStyle/>
                    <a:p>
                      <a:r>
                        <a:rPr lang="en-GB" dirty="0" smtClean="0"/>
                        <a:t>I </a:t>
                      </a:r>
                      <a:r>
                        <a:rPr lang="en-GB" i="1" u="sng" dirty="0" smtClean="0"/>
                        <a:t>remembered</a:t>
                      </a:r>
                      <a:r>
                        <a:rPr lang="en-GB" dirty="0" smtClean="0"/>
                        <a:t> you, Lord, and my prayer rose to you, to your holy temple.</a:t>
                      </a:r>
                      <a:endParaRPr lang="en-GB" dirty="0"/>
                    </a:p>
                  </a:txBody>
                  <a:tcPr/>
                </a:tc>
                <a:extLst>
                  <a:ext uri="{0D108BD9-81ED-4DB2-BD59-A6C34878D82A}">
                    <a16:rowId xmlns:a16="http://schemas.microsoft.com/office/drawing/2014/main" val="3059568247"/>
                  </a:ext>
                </a:extLst>
              </a:tr>
              <a:tr h="370840">
                <a:tc>
                  <a:txBody>
                    <a:bodyPr/>
                    <a:lstStyle/>
                    <a:p>
                      <a:pPr algn="ctr"/>
                      <a:r>
                        <a:rPr lang="en-GB" dirty="0" smtClean="0"/>
                        <a:t>5</a:t>
                      </a:r>
                      <a:endParaRPr lang="en-GB" dirty="0"/>
                    </a:p>
                  </a:txBody>
                  <a:tcPr/>
                </a:tc>
                <a:tc>
                  <a:txBody>
                    <a:bodyPr/>
                    <a:lstStyle/>
                    <a:p>
                      <a:pPr algn="ctr"/>
                      <a:r>
                        <a:rPr lang="en-GB" dirty="0" smtClean="0"/>
                        <a:t>8-9</a:t>
                      </a:r>
                      <a:endParaRPr lang="en-GB" dirty="0"/>
                    </a:p>
                  </a:txBody>
                  <a:tcPr/>
                </a:tc>
                <a:tc>
                  <a:txBody>
                    <a:bodyPr/>
                    <a:lstStyle/>
                    <a:p>
                      <a:r>
                        <a:rPr lang="en-GB" b="1" u="sng" dirty="0" smtClean="0"/>
                        <a:t>Jonah’s conclusion</a:t>
                      </a:r>
                      <a:r>
                        <a:rPr lang="en-GB" dirty="0" smtClean="0"/>
                        <a:t>: Those who cling to worthless idols forfeit the grace that could be theirs…</a:t>
                      </a:r>
                      <a:endParaRPr lang="en-GB" dirty="0"/>
                    </a:p>
                  </a:txBody>
                  <a:tcPr/>
                </a:tc>
                <a:tc>
                  <a:txBody>
                    <a:bodyPr/>
                    <a:lstStyle/>
                    <a:p>
                      <a:r>
                        <a:rPr lang="en-GB" dirty="0" smtClean="0"/>
                        <a:t>But</a:t>
                      </a:r>
                      <a:r>
                        <a:rPr lang="en-GB" baseline="0" dirty="0" smtClean="0"/>
                        <a:t> I, with a song of thanksgiving will sacrifice to You. What I have vowed I will make good. Salvation comes from the Lord.</a:t>
                      </a:r>
                      <a:endParaRPr lang="en-GB" dirty="0"/>
                    </a:p>
                  </a:txBody>
                  <a:tcPr/>
                </a:tc>
                <a:extLst>
                  <a:ext uri="{0D108BD9-81ED-4DB2-BD59-A6C34878D82A}">
                    <a16:rowId xmlns:a16="http://schemas.microsoft.com/office/drawing/2014/main" val="1105636114"/>
                  </a:ext>
                </a:extLst>
              </a:tr>
            </a:tbl>
          </a:graphicData>
        </a:graphic>
      </p:graphicFrame>
      <p:sp>
        <p:nvSpPr>
          <p:cNvPr id="3" name="Title 2"/>
          <p:cNvSpPr>
            <a:spLocks noGrp="1"/>
          </p:cNvSpPr>
          <p:nvPr>
            <p:ph type="title"/>
          </p:nvPr>
        </p:nvSpPr>
        <p:spPr>
          <a:xfrm>
            <a:off x="1414318" y="92363"/>
            <a:ext cx="9791700" cy="1219201"/>
          </a:xfrm>
        </p:spPr>
        <p:txBody>
          <a:bodyPr>
            <a:normAutofit fontScale="90000"/>
          </a:bodyPr>
          <a:lstStyle/>
          <a:p>
            <a:pPr algn="ctr"/>
            <a:r>
              <a:rPr lang="en-GB" b="1" dirty="0" smtClean="0">
                <a:solidFill>
                  <a:schemeClr val="tx1"/>
                </a:solidFill>
              </a:rPr>
              <a:t>In a great fish, 1:17 – 2:10</a:t>
            </a:r>
            <a:br>
              <a:rPr lang="en-GB" b="1" dirty="0" smtClean="0">
                <a:solidFill>
                  <a:schemeClr val="tx1"/>
                </a:solidFill>
              </a:rPr>
            </a:br>
            <a:r>
              <a:rPr lang="en-GB" sz="3100" b="1" dirty="0" smtClean="0">
                <a:solidFill>
                  <a:schemeClr val="tx1"/>
                </a:solidFill>
              </a:rPr>
              <a:t>Focus: Not ‘Jonah &amp; fish’ but ‘Jonah &amp; God’	</a:t>
            </a:r>
            <a:endParaRPr lang="en-GB" sz="3100" b="1" dirty="0">
              <a:solidFill>
                <a:schemeClr val="tx1"/>
              </a:solidFill>
            </a:endParaRPr>
          </a:p>
        </p:txBody>
      </p:sp>
      <p:sp>
        <p:nvSpPr>
          <p:cNvPr id="2" name="TextBox 1"/>
          <p:cNvSpPr txBox="1"/>
          <p:nvPr/>
        </p:nvSpPr>
        <p:spPr>
          <a:xfrm>
            <a:off x="572655" y="6384713"/>
            <a:ext cx="11194472" cy="461665"/>
          </a:xfrm>
          <a:prstGeom prst="rect">
            <a:avLst/>
          </a:prstGeom>
          <a:noFill/>
          <a:ln>
            <a:solidFill>
              <a:schemeClr val="bg2"/>
            </a:solidFill>
          </a:ln>
        </p:spPr>
        <p:txBody>
          <a:bodyPr wrap="square" rtlCol="0" anchor="ctr" anchorCtr="1">
            <a:spAutoFit/>
          </a:bodyPr>
          <a:lstStyle/>
          <a:p>
            <a:r>
              <a:rPr lang="en-GB" sz="2400" dirty="0" smtClean="0"/>
              <a:t>2:10, ‘And the Lord commanded the fish, and it vomited Jonah onto dry land’.</a:t>
            </a:r>
            <a:endParaRPr lang="en-GB" sz="2400" dirty="0"/>
          </a:p>
        </p:txBody>
      </p:sp>
      <p:cxnSp>
        <p:nvCxnSpPr>
          <p:cNvPr id="6" name="Straight Arrow Connector 5"/>
          <p:cNvCxnSpPr/>
          <p:nvPr/>
        </p:nvCxnSpPr>
        <p:spPr>
          <a:xfrm>
            <a:off x="7659329" y="1936955"/>
            <a:ext cx="9832" cy="2251587"/>
          </a:xfrm>
          <a:prstGeom prst="straightConnector1">
            <a:avLst/>
          </a:prstGeom>
          <a:ln w="38100">
            <a:solidFill>
              <a:schemeClr val="tx1"/>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08984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600" dirty="0" smtClean="0"/>
              <a:t>Lessons…</a:t>
            </a:r>
          </a:p>
          <a:p>
            <a:pPr lvl="1"/>
            <a:r>
              <a:rPr lang="en-GB" sz="3600" dirty="0" smtClean="0"/>
              <a:t>God does not hold grudges…</a:t>
            </a:r>
          </a:p>
          <a:p>
            <a:pPr lvl="2"/>
            <a:r>
              <a:rPr lang="en-GB" sz="2800" dirty="0" smtClean="0"/>
              <a:t>Jonah messed-up but God does not remind of past failing.</a:t>
            </a:r>
          </a:p>
          <a:p>
            <a:pPr lvl="1"/>
            <a:r>
              <a:rPr lang="en-GB" sz="3600" dirty="0" smtClean="0"/>
              <a:t>God does not lighten the load…</a:t>
            </a:r>
          </a:p>
          <a:p>
            <a:pPr lvl="2"/>
            <a:r>
              <a:rPr lang="en-GB" sz="2800" dirty="0" smtClean="0"/>
              <a:t>Jonah will need to grow and move beyond himself.</a:t>
            </a:r>
          </a:p>
          <a:p>
            <a:pPr lvl="1"/>
            <a:r>
              <a:rPr lang="en-GB" sz="3600" dirty="0" smtClean="0"/>
              <a:t>God does not give-up.</a:t>
            </a:r>
          </a:p>
          <a:p>
            <a:pPr lvl="2"/>
            <a:r>
              <a:rPr lang="en-GB" sz="2800" dirty="0" smtClean="0"/>
              <a:t>Jonah, as much as Nineveh, was God’s project</a:t>
            </a:r>
          </a:p>
          <a:p>
            <a:pPr lvl="1"/>
            <a:endParaRPr lang="en-GB" sz="3200" dirty="0" smtClean="0"/>
          </a:p>
          <a:p>
            <a:endParaRPr lang="en-GB" sz="3600" dirty="0"/>
          </a:p>
        </p:txBody>
      </p:sp>
      <p:sp>
        <p:nvSpPr>
          <p:cNvPr id="3" name="Title 2"/>
          <p:cNvSpPr>
            <a:spLocks noGrp="1"/>
          </p:cNvSpPr>
          <p:nvPr>
            <p:ph type="title"/>
          </p:nvPr>
        </p:nvSpPr>
        <p:spPr>
          <a:xfrm>
            <a:off x="1562100" y="365125"/>
            <a:ext cx="9791700" cy="1325563"/>
          </a:xfrm>
        </p:spPr>
        <p:txBody>
          <a:bodyPr>
            <a:normAutofit fontScale="90000"/>
          </a:bodyPr>
          <a:lstStyle/>
          <a:p>
            <a:pPr algn="ctr"/>
            <a:r>
              <a:rPr lang="en-GB" b="1" dirty="0" smtClean="0">
                <a:solidFill>
                  <a:schemeClr val="tx1"/>
                </a:solidFill>
              </a:rPr>
              <a:t>God recommissions Jonah to prophesy against the great city of Nineveh, </a:t>
            </a:r>
            <a:r>
              <a:rPr lang="en-GB" b="1" dirty="0" err="1" smtClean="0">
                <a:solidFill>
                  <a:schemeClr val="tx1"/>
                </a:solidFill>
              </a:rPr>
              <a:t>Ch’s</a:t>
            </a:r>
            <a:r>
              <a:rPr lang="en-GB" b="1" dirty="0" smtClean="0">
                <a:solidFill>
                  <a:schemeClr val="tx1"/>
                </a:solidFill>
              </a:rPr>
              <a:t> 3-4</a:t>
            </a:r>
            <a:endParaRPr lang="en-GB" b="1" dirty="0">
              <a:solidFill>
                <a:schemeClr val="tx1"/>
              </a:solidFill>
            </a:endParaRPr>
          </a:p>
        </p:txBody>
      </p:sp>
    </p:spTree>
    <p:extLst>
      <p:ext uri="{BB962C8B-B14F-4D97-AF65-F5344CB8AC3E}">
        <p14:creationId xmlns:p14="http://schemas.microsoft.com/office/powerpoint/2010/main" val="2587526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2000"/>
                                        <p:tgtEl>
                                          <p:spTgt spid="2">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2000"/>
                                        <p:tgtEl>
                                          <p:spTgt spid="2">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fade">
                                      <p:cBhvr>
                                        <p:cTn id="25"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2100" y="1470780"/>
            <a:ext cx="9791700" cy="1834643"/>
          </a:xfrm>
        </p:spPr>
        <p:txBody>
          <a:bodyPr>
            <a:normAutofit/>
          </a:bodyPr>
          <a:lstStyle/>
          <a:p>
            <a:pPr marL="0" indent="0" algn="ctr">
              <a:buNone/>
            </a:pPr>
            <a:r>
              <a:rPr lang="en-GB" sz="3600" dirty="0" smtClean="0"/>
              <a:t>‘Forty more days and Nineveh will be overturned’</a:t>
            </a:r>
            <a:endParaRPr lang="en-GB" sz="3600" dirty="0"/>
          </a:p>
          <a:p>
            <a:pPr marL="0" indent="0" algn="ctr">
              <a:buNone/>
            </a:pPr>
            <a:r>
              <a:rPr lang="en-GB" dirty="0" smtClean="0"/>
              <a:t>‘For as Jonah was a sign to the </a:t>
            </a:r>
            <a:r>
              <a:rPr lang="en-GB" dirty="0" err="1" smtClean="0"/>
              <a:t>Ninevites</a:t>
            </a:r>
            <a:r>
              <a:rPr lang="en-GB" dirty="0" smtClean="0"/>
              <a:t>, so also will the Son of Man be to this generation’. (Lk. 11:30)</a:t>
            </a:r>
            <a:endParaRPr lang="en-GB" dirty="0"/>
          </a:p>
        </p:txBody>
      </p:sp>
      <p:sp>
        <p:nvSpPr>
          <p:cNvPr id="3" name="Title 2"/>
          <p:cNvSpPr>
            <a:spLocks noGrp="1"/>
          </p:cNvSpPr>
          <p:nvPr>
            <p:ph type="title"/>
          </p:nvPr>
        </p:nvSpPr>
        <p:spPr/>
        <p:txBody>
          <a:bodyPr/>
          <a:lstStyle/>
          <a:p>
            <a:pPr algn="ctr"/>
            <a:r>
              <a:rPr lang="en-GB" b="1" dirty="0" smtClean="0">
                <a:solidFill>
                  <a:schemeClr val="tx1"/>
                </a:solidFill>
              </a:rPr>
              <a:t>In a great City, 3:4-10</a:t>
            </a:r>
            <a:endParaRPr lang="en-GB" b="1" dirty="0">
              <a:solidFill>
                <a:schemeClr val="tx1"/>
              </a:solidFill>
            </a:endParaRPr>
          </a:p>
        </p:txBody>
      </p:sp>
      <p:sp>
        <p:nvSpPr>
          <p:cNvPr id="4" name="TextBox 3"/>
          <p:cNvSpPr txBox="1"/>
          <p:nvPr/>
        </p:nvSpPr>
        <p:spPr>
          <a:xfrm>
            <a:off x="1498600" y="3239402"/>
            <a:ext cx="9855200" cy="3108543"/>
          </a:xfrm>
          <a:prstGeom prst="rect">
            <a:avLst/>
          </a:prstGeom>
          <a:noFill/>
          <a:ln>
            <a:solidFill>
              <a:schemeClr val="bg2"/>
            </a:solidFill>
          </a:ln>
        </p:spPr>
        <p:txBody>
          <a:bodyPr wrap="square" rtlCol="0" anchor="ctr" anchorCtr="1">
            <a:spAutoFit/>
          </a:bodyPr>
          <a:lstStyle/>
          <a:p>
            <a:r>
              <a:rPr lang="en-GB" sz="3600" dirty="0" smtClean="0"/>
              <a:t>Key question:</a:t>
            </a:r>
          </a:p>
          <a:p>
            <a:pPr algn="ctr"/>
            <a:r>
              <a:rPr lang="en-GB" sz="3200" dirty="0" smtClean="0"/>
              <a:t>‘Who knows? God may yet relent and with </a:t>
            </a:r>
            <a:r>
              <a:rPr lang="en-GB" sz="3200" i="1" dirty="0" smtClean="0"/>
              <a:t>compassion</a:t>
            </a:r>
            <a:r>
              <a:rPr lang="en-GB" sz="3200" dirty="0" smtClean="0"/>
              <a:t> turn from His fierce anger so that we will not perish.’</a:t>
            </a:r>
          </a:p>
          <a:p>
            <a:pPr algn="ctr"/>
            <a:endParaRPr lang="en-GB" sz="3200" dirty="0" smtClean="0"/>
          </a:p>
          <a:p>
            <a:pPr algn="ctr"/>
            <a:r>
              <a:rPr lang="en-GB" sz="3200" dirty="0" smtClean="0"/>
              <a:t>v.10, ‘When God saw what they did  and how they turned from their evil ways He had </a:t>
            </a:r>
            <a:r>
              <a:rPr lang="en-GB" sz="3200" i="1" dirty="0" smtClean="0"/>
              <a:t>compassion</a:t>
            </a:r>
            <a:r>
              <a:rPr lang="en-GB" sz="3200" dirty="0" smtClean="0"/>
              <a:t>…</a:t>
            </a:r>
            <a:endParaRPr lang="en-GB" sz="3200" dirty="0"/>
          </a:p>
        </p:txBody>
      </p:sp>
    </p:spTree>
    <p:extLst>
      <p:ext uri="{BB962C8B-B14F-4D97-AF65-F5344CB8AC3E}">
        <p14:creationId xmlns:p14="http://schemas.microsoft.com/office/powerpoint/2010/main" val="367537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562100" y="2833023"/>
            <a:ext cx="9537988" cy="3646436"/>
          </a:xfrm>
        </p:spPr>
        <p:txBody>
          <a:bodyPr>
            <a:normAutofit/>
          </a:bodyPr>
          <a:lstStyle/>
          <a:p>
            <a:pPr marL="0" indent="0" algn="ctr">
              <a:buNone/>
            </a:pPr>
            <a:endParaRPr lang="en-GB" sz="2800" dirty="0" smtClean="0"/>
          </a:p>
          <a:p>
            <a:pPr marL="0" indent="0" algn="ctr">
              <a:buNone/>
            </a:pPr>
            <a:r>
              <a:rPr lang="en-GB" sz="2800" dirty="0" smtClean="0"/>
              <a:t>‘…Is this not what I said when I was still at home? That is why I was quick to flee to </a:t>
            </a:r>
            <a:r>
              <a:rPr lang="en-GB" sz="2800" dirty="0" err="1" smtClean="0"/>
              <a:t>Tarshish</a:t>
            </a:r>
            <a:r>
              <a:rPr lang="en-GB" sz="2800" dirty="0" smtClean="0"/>
              <a:t>. I knew that You are a gracious and </a:t>
            </a:r>
            <a:r>
              <a:rPr lang="en-GB" sz="2800" i="1" dirty="0" smtClean="0"/>
              <a:t>compassionate</a:t>
            </a:r>
            <a:r>
              <a:rPr lang="en-GB" sz="2800" dirty="0" smtClean="0"/>
              <a:t> God, slow to anger and abounding in love, a God who relents from sending calamity. Now Lord, take away my life… (4:2-3)</a:t>
            </a:r>
            <a:endParaRPr lang="en-GB" sz="2800" dirty="0"/>
          </a:p>
        </p:txBody>
      </p:sp>
      <p:sp>
        <p:nvSpPr>
          <p:cNvPr id="5" name="Text Placeholder 4"/>
          <p:cNvSpPr>
            <a:spLocks noGrp="1"/>
          </p:cNvSpPr>
          <p:nvPr>
            <p:ph type="body" idx="1"/>
          </p:nvPr>
        </p:nvSpPr>
        <p:spPr>
          <a:xfrm>
            <a:off x="1809461" y="1417638"/>
            <a:ext cx="9290627" cy="1331297"/>
          </a:xfrm>
        </p:spPr>
        <p:txBody>
          <a:bodyPr>
            <a:noAutofit/>
          </a:bodyPr>
          <a:lstStyle/>
          <a:p>
            <a:pPr algn="ctr"/>
            <a:r>
              <a:rPr lang="en-GB" sz="2800" b="1" dirty="0" smtClean="0">
                <a:solidFill>
                  <a:schemeClr val="tx1"/>
                </a:solidFill>
              </a:rPr>
              <a:t>Reason Jonah was quick to flee – he didn’t fear failure, he feared success!</a:t>
            </a:r>
            <a:endParaRPr lang="en-GB" sz="2800" b="1" dirty="0">
              <a:solidFill>
                <a:schemeClr val="tx1"/>
              </a:solidFill>
            </a:endParaRPr>
          </a:p>
        </p:txBody>
      </p:sp>
      <p:sp>
        <p:nvSpPr>
          <p:cNvPr id="6" name="Title 5"/>
          <p:cNvSpPr>
            <a:spLocks noGrp="1"/>
          </p:cNvSpPr>
          <p:nvPr>
            <p:ph type="title"/>
          </p:nvPr>
        </p:nvSpPr>
        <p:spPr>
          <a:xfrm>
            <a:off x="1562100" y="274638"/>
            <a:ext cx="9785350" cy="1143000"/>
          </a:xfrm>
        </p:spPr>
        <p:txBody>
          <a:bodyPr>
            <a:normAutofit/>
          </a:bodyPr>
          <a:lstStyle/>
          <a:p>
            <a:pPr algn="ctr"/>
            <a:r>
              <a:rPr lang="en-GB" sz="4800" b="1" dirty="0" smtClean="0">
                <a:solidFill>
                  <a:schemeClr val="tx1"/>
                </a:solidFill>
              </a:rPr>
              <a:t>In a great rage, Ch.4</a:t>
            </a:r>
            <a:endParaRPr lang="en-GB" sz="4800" b="1" dirty="0">
              <a:solidFill>
                <a:schemeClr val="tx1"/>
              </a:solidFill>
            </a:endParaRPr>
          </a:p>
        </p:txBody>
      </p:sp>
    </p:spTree>
    <p:extLst>
      <p:ext uri="{BB962C8B-B14F-4D97-AF65-F5344CB8AC3E}">
        <p14:creationId xmlns:p14="http://schemas.microsoft.com/office/powerpoint/2010/main" val="1398019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
          </p:nvPr>
        </p:nvSpPr>
        <p:spPr>
          <a:xfrm>
            <a:off x="6598920" y="2193926"/>
            <a:ext cx="4754880" cy="3126220"/>
          </a:xfrm>
        </p:spPr>
        <p:txBody>
          <a:bodyPr>
            <a:normAutofit/>
          </a:bodyPr>
          <a:lstStyle/>
          <a:p>
            <a:r>
              <a:rPr lang="en-GB" dirty="0" smtClean="0"/>
              <a:t>For His compassion to a multitude of people… which were…</a:t>
            </a:r>
          </a:p>
          <a:p>
            <a:pPr lvl="1"/>
            <a:r>
              <a:rPr lang="en-GB" sz="2400" dirty="0"/>
              <a:t>A part of God’s </a:t>
            </a:r>
            <a:r>
              <a:rPr lang="en-GB" sz="2400" dirty="0" smtClean="0"/>
              <a:t>own creation.</a:t>
            </a:r>
          </a:p>
          <a:p>
            <a:pPr lvl="1"/>
            <a:r>
              <a:rPr lang="en-GB" sz="2400" dirty="0" smtClean="0"/>
              <a:t>Morally blind yet morally responsible with an eternal destiny </a:t>
            </a:r>
            <a:r>
              <a:rPr lang="en-GB" sz="2400" i="1" dirty="0" smtClean="0"/>
              <a:t>(‘…who cannot tell their right hand from their left…’) Matt. 9:36, 14:14, 15:32</a:t>
            </a:r>
          </a:p>
          <a:p>
            <a:pPr lvl="1"/>
            <a:endParaRPr lang="en-GB" sz="2400" i="1" dirty="0" smtClean="0"/>
          </a:p>
          <a:p>
            <a:pPr lvl="1"/>
            <a:endParaRPr lang="en-GB" sz="2400" i="1" dirty="0" smtClean="0"/>
          </a:p>
          <a:p>
            <a:pPr lvl="1"/>
            <a:endParaRPr lang="en-GB" sz="2400" i="1" dirty="0" smtClean="0"/>
          </a:p>
        </p:txBody>
      </p:sp>
      <p:sp>
        <p:nvSpPr>
          <p:cNvPr id="3" name="Text Placeholder 2"/>
          <p:cNvSpPr>
            <a:spLocks noGrp="1"/>
          </p:cNvSpPr>
          <p:nvPr>
            <p:ph type="body" sz="quarter" idx="3"/>
          </p:nvPr>
        </p:nvSpPr>
        <p:spPr/>
        <p:txBody>
          <a:bodyPr>
            <a:normAutofit/>
          </a:bodyPr>
          <a:lstStyle/>
          <a:p>
            <a:pPr algn="ctr"/>
            <a:r>
              <a:rPr lang="en-GB" sz="2800" b="1" dirty="0" smtClean="0">
                <a:solidFill>
                  <a:schemeClr val="tx1"/>
                </a:solidFill>
              </a:rPr>
              <a:t>v.11, God’s concern (heart)</a:t>
            </a:r>
            <a:endParaRPr lang="en-GB" sz="2800" b="1" dirty="0">
              <a:solidFill>
                <a:schemeClr val="tx1"/>
              </a:solidFill>
            </a:endParaRPr>
          </a:p>
        </p:txBody>
      </p:sp>
      <p:sp>
        <p:nvSpPr>
          <p:cNvPr id="4" name="Content Placeholder 3"/>
          <p:cNvSpPr>
            <a:spLocks noGrp="1"/>
          </p:cNvSpPr>
          <p:nvPr>
            <p:ph sz="half" idx="2"/>
          </p:nvPr>
        </p:nvSpPr>
        <p:spPr>
          <a:xfrm>
            <a:off x="1562100" y="2193926"/>
            <a:ext cx="4754880" cy="3126220"/>
          </a:xfrm>
        </p:spPr>
        <p:txBody>
          <a:bodyPr>
            <a:normAutofit lnSpcReduction="10000"/>
          </a:bodyPr>
          <a:lstStyle/>
          <a:p>
            <a:r>
              <a:rPr lang="en-GB" dirty="0" smtClean="0"/>
              <a:t>For his own self centred well-being through a vine… which was…</a:t>
            </a:r>
            <a:endParaRPr lang="en-GB" dirty="0"/>
          </a:p>
          <a:p>
            <a:pPr lvl="1"/>
            <a:r>
              <a:rPr lang="en-GB" sz="2400" dirty="0" smtClean="0"/>
              <a:t>Temporal &amp; material </a:t>
            </a:r>
            <a:r>
              <a:rPr lang="en-GB" sz="2400" i="1" dirty="0" smtClean="0"/>
              <a:t>(‘…sprang up and died over night…’)</a:t>
            </a:r>
          </a:p>
          <a:p>
            <a:pPr lvl="1"/>
            <a:r>
              <a:rPr lang="en-GB" sz="2400" dirty="0" smtClean="0"/>
              <a:t>Graciously provided </a:t>
            </a:r>
            <a:r>
              <a:rPr lang="en-GB" sz="2400" i="1" dirty="0" smtClean="0"/>
              <a:t>(‘…you did not tend it or make it grow…’)</a:t>
            </a:r>
          </a:p>
          <a:p>
            <a:pPr lvl="1"/>
            <a:r>
              <a:rPr lang="en-GB" sz="2400" dirty="0" smtClean="0"/>
              <a:t>Enjoyed while benefiting from God’s grace yet brooding over God’s grace to Nineveh</a:t>
            </a:r>
          </a:p>
          <a:p>
            <a:pPr lvl="1"/>
            <a:endParaRPr lang="en-GB" dirty="0"/>
          </a:p>
        </p:txBody>
      </p:sp>
      <p:sp>
        <p:nvSpPr>
          <p:cNvPr id="5" name="Text Placeholder 4"/>
          <p:cNvSpPr>
            <a:spLocks noGrp="1"/>
          </p:cNvSpPr>
          <p:nvPr>
            <p:ph type="body" idx="1"/>
          </p:nvPr>
        </p:nvSpPr>
        <p:spPr/>
        <p:txBody>
          <a:bodyPr>
            <a:normAutofit/>
          </a:bodyPr>
          <a:lstStyle/>
          <a:p>
            <a:pPr algn="ctr"/>
            <a:r>
              <a:rPr lang="en-GB" sz="2800" b="1" dirty="0" smtClean="0">
                <a:solidFill>
                  <a:schemeClr val="tx1"/>
                </a:solidFill>
              </a:rPr>
              <a:t>v.10, Jonah’s concern (heart)</a:t>
            </a:r>
            <a:endParaRPr lang="en-GB" sz="2800" b="1" dirty="0">
              <a:solidFill>
                <a:schemeClr val="tx1"/>
              </a:solidFill>
            </a:endParaRPr>
          </a:p>
        </p:txBody>
      </p:sp>
      <p:sp>
        <p:nvSpPr>
          <p:cNvPr id="6" name="Title 5"/>
          <p:cNvSpPr>
            <a:spLocks noGrp="1"/>
          </p:cNvSpPr>
          <p:nvPr>
            <p:ph type="title"/>
          </p:nvPr>
        </p:nvSpPr>
        <p:spPr>
          <a:xfrm>
            <a:off x="1562100" y="274638"/>
            <a:ext cx="9785350" cy="1143000"/>
          </a:xfrm>
        </p:spPr>
        <p:txBody>
          <a:bodyPr>
            <a:normAutofit fontScale="90000"/>
          </a:bodyPr>
          <a:lstStyle/>
          <a:p>
            <a:pPr algn="ctr"/>
            <a:r>
              <a:rPr lang="en-GB" b="1" dirty="0" smtClean="0">
                <a:solidFill>
                  <a:schemeClr val="tx1"/>
                </a:solidFill>
              </a:rPr>
              <a:t>Question to Jonah, but also intended for reader to personally ponder…</a:t>
            </a:r>
            <a:endParaRPr lang="en-GB" b="1" dirty="0">
              <a:solidFill>
                <a:schemeClr val="tx1"/>
              </a:solidFill>
            </a:endParaRPr>
          </a:p>
        </p:txBody>
      </p:sp>
      <p:sp>
        <p:nvSpPr>
          <p:cNvPr id="7" name="TextBox 6"/>
          <p:cNvSpPr txBox="1"/>
          <p:nvPr/>
        </p:nvSpPr>
        <p:spPr>
          <a:xfrm>
            <a:off x="723611" y="5232660"/>
            <a:ext cx="11394498" cy="1569660"/>
          </a:xfrm>
          <a:prstGeom prst="rect">
            <a:avLst/>
          </a:prstGeom>
          <a:noFill/>
          <a:ln>
            <a:solidFill>
              <a:schemeClr val="bg2"/>
            </a:solidFill>
          </a:ln>
        </p:spPr>
        <p:txBody>
          <a:bodyPr wrap="square" rtlCol="0" anchor="ctr" anchorCtr="1">
            <a:spAutoFit/>
          </a:bodyPr>
          <a:lstStyle/>
          <a:p>
            <a:pPr algn="ctr"/>
            <a:r>
              <a:rPr lang="en-GB" sz="3200" dirty="0" smtClean="0"/>
              <a:t>Q. Is my self-centred concern / heart for the ‘temporal and material’ keeping me from God’s concern / heart – His compassion for the multitude?</a:t>
            </a:r>
            <a:endParaRPr lang="en-GB" sz="3200" dirty="0"/>
          </a:p>
        </p:txBody>
      </p:sp>
    </p:spTree>
    <p:extLst>
      <p:ext uri="{BB962C8B-B14F-4D97-AF65-F5344CB8AC3E}">
        <p14:creationId xmlns:p14="http://schemas.microsoft.com/office/powerpoint/2010/main" val="845682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
          </p:nvPr>
        </p:nvSpPr>
        <p:spPr>
          <a:xfrm>
            <a:off x="6598920" y="2193925"/>
            <a:ext cx="4754880" cy="2285711"/>
          </a:xfrm>
        </p:spPr>
        <p:txBody>
          <a:bodyPr>
            <a:normAutofit lnSpcReduction="10000"/>
          </a:bodyPr>
          <a:lstStyle/>
          <a:p>
            <a:r>
              <a:rPr lang="en-GB" dirty="0" smtClean="0"/>
              <a:t>Other orientated - self sacrifice </a:t>
            </a:r>
          </a:p>
          <a:p>
            <a:r>
              <a:rPr lang="en-GB" dirty="0" smtClean="0"/>
              <a:t>Willingness to be inconvenienced and discomforted for others on God’s behalf.</a:t>
            </a:r>
          </a:p>
          <a:p>
            <a:pPr marL="457200" lvl="1" indent="0">
              <a:buNone/>
            </a:pPr>
            <a:r>
              <a:rPr lang="en-GB" dirty="0" smtClean="0"/>
              <a:t>Ever gracious, ever pursuing, ever compassionate – embodied in the gospel…</a:t>
            </a:r>
            <a:endParaRPr lang="en-GB" dirty="0"/>
          </a:p>
        </p:txBody>
      </p:sp>
      <p:sp>
        <p:nvSpPr>
          <p:cNvPr id="3" name="Text Placeholder 2"/>
          <p:cNvSpPr>
            <a:spLocks noGrp="1"/>
          </p:cNvSpPr>
          <p:nvPr>
            <p:ph type="body" sz="quarter" idx="3"/>
          </p:nvPr>
        </p:nvSpPr>
        <p:spPr/>
        <p:txBody>
          <a:bodyPr/>
          <a:lstStyle/>
          <a:p>
            <a:pPr algn="ctr"/>
            <a:r>
              <a:rPr lang="en-GB" b="1" dirty="0" smtClean="0">
                <a:solidFill>
                  <a:schemeClr val="tx1"/>
                </a:solidFill>
              </a:rPr>
              <a:t>Values of ‘missional’ community</a:t>
            </a:r>
            <a:endParaRPr lang="en-GB" b="1" dirty="0">
              <a:solidFill>
                <a:schemeClr val="tx1"/>
              </a:solidFill>
            </a:endParaRPr>
          </a:p>
        </p:txBody>
      </p:sp>
      <p:sp>
        <p:nvSpPr>
          <p:cNvPr id="4" name="Content Placeholder 3"/>
          <p:cNvSpPr>
            <a:spLocks noGrp="1"/>
          </p:cNvSpPr>
          <p:nvPr>
            <p:ph sz="half" idx="2"/>
          </p:nvPr>
        </p:nvSpPr>
        <p:spPr>
          <a:xfrm>
            <a:off x="1562100" y="2193925"/>
            <a:ext cx="4754880" cy="2285711"/>
          </a:xfrm>
        </p:spPr>
        <p:txBody>
          <a:bodyPr>
            <a:normAutofit fontScale="92500" lnSpcReduction="10000"/>
          </a:bodyPr>
          <a:lstStyle/>
          <a:p>
            <a:r>
              <a:rPr lang="en-GB" dirty="0" smtClean="0"/>
              <a:t>Inward focused (me &amp; mine – creature comforts) - self preservation</a:t>
            </a:r>
          </a:p>
          <a:p>
            <a:pPr marL="457200" lvl="1" indent="0">
              <a:buNone/>
            </a:pPr>
            <a:r>
              <a:rPr lang="en-GB" dirty="0" smtClean="0"/>
              <a:t>‘How can we protect ourselves from those who are different?’</a:t>
            </a:r>
          </a:p>
          <a:p>
            <a:r>
              <a:rPr lang="en-GB" dirty="0" smtClean="0"/>
              <a:t>Unbalanced patriotism</a:t>
            </a:r>
          </a:p>
          <a:p>
            <a:pPr marL="457200" lvl="1" indent="0">
              <a:buNone/>
            </a:pPr>
            <a:r>
              <a:rPr lang="en-GB" dirty="0" smtClean="0"/>
              <a:t>‘If everybody were like us the world would be better place’</a:t>
            </a:r>
            <a:endParaRPr lang="en-GB" dirty="0"/>
          </a:p>
        </p:txBody>
      </p:sp>
      <p:sp>
        <p:nvSpPr>
          <p:cNvPr id="5" name="Text Placeholder 4"/>
          <p:cNvSpPr>
            <a:spLocks noGrp="1"/>
          </p:cNvSpPr>
          <p:nvPr>
            <p:ph type="body" idx="1"/>
          </p:nvPr>
        </p:nvSpPr>
        <p:spPr/>
        <p:txBody>
          <a:bodyPr>
            <a:normAutofit/>
          </a:bodyPr>
          <a:lstStyle/>
          <a:p>
            <a:pPr algn="ctr"/>
            <a:r>
              <a:rPr lang="en-GB" b="1" dirty="0" smtClean="0">
                <a:solidFill>
                  <a:schemeClr val="tx1"/>
                </a:solidFill>
              </a:rPr>
              <a:t>Values of ‘tribal’ community</a:t>
            </a:r>
            <a:endParaRPr lang="en-GB" b="1" dirty="0">
              <a:solidFill>
                <a:schemeClr val="tx1"/>
              </a:solidFill>
            </a:endParaRPr>
          </a:p>
        </p:txBody>
      </p:sp>
      <p:sp>
        <p:nvSpPr>
          <p:cNvPr id="6" name="Title 5"/>
          <p:cNvSpPr>
            <a:spLocks noGrp="1"/>
          </p:cNvSpPr>
          <p:nvPr>
            <p:ph type="title"/>
          </p:nvPr>
        </p:nvSpPr>
        <p:spPr>
          <a:xfrm>
            <a:off x="1562100" y="274638"/>
            <a:ext cx="9785350" cy="1143000"/>
          </a:xfrm>
        </p:spPr>
        <p:txBody>
          <a:bodyPr>
            <a:normAutofit fontScale="90000"/>
          </a:bodyPr>
          <a:lstStyle/>
          <a:p>
            <a:pPr algn="ctr"/>
            <a:r>
              <a:rPr lang="en-GB" b="1" dirty="0" smtClean="0">
                <a:solidFill>
                  <a:schemeClr val="tx1"/>
                </a:solidFill>
              </a:rPr>
              <a:t>Community: The ‘tribal’ mind-set of Jonah Vs. the ‘missional’ mind-set of God</a:t>
            </a:r>
            <a:endParaRPr lang="en-GB" b="1" dirty="0">
              <a:solidFill>
                <a:schemeClr val="tx1"/>
              </a:solidFill>
            </a:endParaRPr>
          </a:p>
        </p:txBody>
      </p:sp>
      <p:sp>
        <p:nvSpPr>
          <p:cNvPr id="7" name="Left-Up Arrow 6"/>
          <p:cNvSpPr/>
          <p:nvPr/>
        </p:nvSpPr>
        <p:spPr>
          <a:xfrm rot="2633788">
            <a:off x="5447699" y="3945339"/>
            <a:ext cx="1570809" cy="1527641"/>
          </a:xfrm>
          <a:prstGeom prst="leftUpArrow">
            <a:avLst/>
          </a:prstGeom>
          <a:solidFill>
            <a:schemeClr val="bg2">
              <a:lumMod val="75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dirty="0"/>
          </a:p>
        </p:txBody>
      </p:sp>
      <p:sp>
        <p:nvSpPr>
          <p:cNvPr id="8" name="TextBox 7"/>
          <p:cNvSpPr txBox="1"/>
          <p:nvPr/>
        </p:nvSpPr>
        <p:spPr>
          <a:xfrm>
            <a:off x="2253673" y="5421946"/>
            <a:ext cx="9100127" cy="1200329"/>
          </a:xfrm>
          <a:prstGeom prst="rect">
            <a:avLst/>
          </a:prstGeom>
          <a:noFill/>
          <a:ln>
            <a:solidFill>
              <a:schemeClr val="bg2"/>
            </a:solidFill>
          </a:ln>
        </p:spPr>
        <p:txBody>
          <a:bodyPr wrap="square" rtlCol="0" anchor="ctr" anchorCtr="1">
            <a:spAutoFit/>
          </a:bodyPr>
          <a:lstStyle/>
          <a:p>
            <a:r>
              <a:rPr lang="en-GB" sz="2400" u="sng" dirty="0" smtClean="0"/>
              <a:t>Antithetical</a:t>
            </a:r>
            <a:r>
              <a:rPr lang="en-GB" sz="2400" dirty="0" smtClean="0"/>
              <a:t>:</a:t>
            </a:r>
          </a:p>
          <a:p>
            <a:pPr lvl="1"/>
            <a:r>
              <a:rPr lang="en-GB" sz="2400" dirty="0" smtClean="0"/>
              <a:t>Jonah runs </a:t>
            </a:r>
            <a:r>
              <a:rPr lang="en-GB" sz="2400" i="1" dirty="0" smtClean="0"/>
              <a:t>from</a:t>
            </a:r>
            <a:r>
              <a:rPr lang="en-GB" sz="2400" dirty="0" smtClean="0"/>
              <a:t> his enemies; God runs </a:t>
            </a:r>
            <a:r>
              <a:rPr lang="en-GB" sz="2400" i="1" dirty="0" smtClean="0"/>
              <a:t>toward</a:t>
            </a:r>
            <a:r>
              <a:rPr lang="en-GB" sz="2400" dirty="0" smtClean="0"/>
              <a:t> His enemies</a:t>
            </a:r>
          </a:p>
          <a:p>
            <a:pPr lvl="1"/>
            <a:r>
              <a:rPr lang="en-GB" sz="2400" dirty="0" smtClean="0"/>
              <a:t>Jonah serves </a:t>
            </a:r>
            <a:r>
              <a:rPr lang="en-GB" sz="2400" i="1" dirty="0" smtClean="0"/>
              <a:t>himself</a:t>
            </a:r>
            <a:r>
              <a:rPr lang="en-GB" sz="2400" dirty="0" smtClean="0"/>
              <a:t>; God serves </a:t>
            </a:r>
            <a:r>
              <a:rPr lang="en-GB" sz="2400" i="1" dirty="0" smtClean="0"/>
              <a:t>the world</a:t>
            </a:r>
            <a:endParaRPr lang="en-GB" sz="2400" i="1" dirty="0"/>
          </a:p>
        </p:txBody>
      </p:sp>
    </p:spTree>
    <p:extLst>
      <p:ext uri="{BB962C8B-B14F-4D97-AF65-F5344CB8AC3E}">
        <p14:creationId xmlns:p14="http://schemas.microsoft.com/office/powerpoint/2010/main" val="4010818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55782" y="2050473"/>
            <a:ext cx="11314545" cy="3861234"/>
          </a:xfrm>
        </p:spPr>
        <p:txBody>
          <a:bodyPr>
            <a:normAutofit/>
          </a:bodyPr>
          <a:lstStyle/>
          <a:p>
            <a:pPr marL="0" indent="0">
              <a:buNone/>
            </a:pPr>
            <a:r>
              <a:rPr lang="en-GB" sz="3600" dirty="0" smtClean="0"/>
              <a:t>Only 8 words of prophetic discourse in whole of book:</a:t>
            </a:r>
          </a:p>
          <a:p>
            <a:pPr marL="0" indent="0">
              <a:buNone/>
            </a:pPr>
            <a:endParaRPr lang="en-GB" sz="3600" dirty="0" smtClean="0"/>
          </a:p>
          <a:p>
            <a:pPr marL="0" indent="0" algn="ctr">
              <a:buNone/>
            </a:pPr>
            <a:r>
              <a:rPr lang="en-GB" sz="3600" b="1" dirty="0" smtClean="0"/>
              <a:t>‘</a:t>
            </a:r>
            <a:r>
              <a:rPr lang="en-GB" sz="3600" b="1" dirty="0"/>
              <a:t>Forty more days and Nineveh will be overturned’, </a:t>
            </a:r>
            <a:r>
              <a:rPr lang="en-GB" sz="3600" b="1" dirty="0" smtClean="0"/>
              <a:t>3:4</a:t>
            </a:r>
          </a:p>
          <a:p>
            <a:pPr marL="0" indent="0" algn="ctr">
              <a:buNone/>
            </a:pPr>
            <a:endParaRPr lang="en-GB" sz="3600" dirty="0"/>
          </a:p>
          <a:p>
            <a:pPr marL="0" indent="0" algn="ctr">
              <a:buNone/>
            </a:pPr>
            <a:r>
              <a:rPr lang="en-GB" sz="3600" dirty="0" smtClean="0"/>
              <a:t>The message comes through the life of the messenger… through the ‘life-acts’ of the prophet</a:t>
            </a:r>
            <a:endParaRPr lang="en-GB" sz="3600" dirty="0"/>
          </a:p>
        </p:txBody>
      </p:sp>
      <p:sp>
        <p:nvSpPr>
          <p:cNvPr id="3" name="Title 2"/>
          <p:cNvSpPr>
            <a:spLocks noGrp="1"/>
          </p:cNvSpPr>
          <p:nvPr>
            <p:ph type="title"/>
          </p:nvPr>
        </p:nvSpPr>
        <p:spPr>
          <a:xfrm>
            <a:off x="1562100" y="956252"/>
            <a:ext cx="9791700" cy="1325563"/>
          </a:xfrm>
        </p:spPr>
        <p:txBody>
          <a:bodyPr>
            <a:normAutofit/>
          </a:bodyPr>
          <a:lstStyle/>
          <a:p>
            <a:pPr algn="ctr"/>
            <a:r>
              <a:rPr lang="en-GB" b="1" dirty="0" smtClean="0">
                <a:solidFill>
                  <a:schemeClr val="tx1"/>
                </a:solidFill>
              </a:rPr>
              <a:t>Message</a:t>
            </a:r>
            <a:endParaRPr lang="en-GB" b="1" dirty="0">
              <a:solidFill>
                <a:schemeClr val="tx1"/>
              </a:solidFill>
            </a:endParaRPr>
          </a:p>
        </p:txBody>
      </p:sp>
    </p:spTree>
    <p:extLst>
      <p:ext uri="{BB962C8B-B14F-4D97-AF65-F5344CB8AC3E}">
        <p14:creationId xmlns:p14="http://schemas.microsoft.com/office/powerpoint/2010/main" val="200227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2100" y="2860098"/>
            <a:ext cx="9791700" cy="2940339"/>
          </a:xfrm>
        </p:spPr>
        <p:txBody>
          <a:bodyPr/>
          <a:lstStyle/>
          <a:p>
            <a:pPr marL="0" indent="0">
              <a:buNone/>
            </a:pPr>
            <a:r>
              <a:rPr lang="en-GB" sz="3600" dirty="0" smtClean="0"/>
              <a:t>A fast moving story / narrative which reveals…</a:t>
            </a:r>
          </a:p>
          <a:p>
            <a:pPr lvl="1"/>
            <a:r>
              <a:rPr lang="en-GB" sz="3200" dirty="0" smtClean="0"/>
              <a:t>The heart of God</a:t>
            </a:r>
          </a:p>
          <a:p>
            <a:pPr lvl="1"/>
            <a:r>
              <a:rPr lang="en-GB" sz="3200" dirty="0" smtClean="0"/>
              <a:t>The heart of Jonah</a:t>
            </a:r>
          </a:p>
          <a:p>
            <a:pPr marL="914400" lvl="2" indent="0">
              <a:buNone/>
            </a:pPr>
            <a:r>
              <a:rPr lang="en-GB" sz="2800" dirty="0" smtClean="0"/>
              <a:t>which helps illuminate – sometimes disturbingly…</a:t>
            </a:r>
          </a:p>
          <a:p>
            <a:pPr lvl="1"/>
            <a:r>
              <a:rPr lang="en-GB" sz="3200" dirty="0" smtClean="0"/>
              <a:t>The heart of the reader.</a:t>
            </a:r>
          </a:p>
          <a:p>
            <a:pPr lvl="1"/>
            <a:endParaRPr lang="en-GB" dirty="0"/>
          </a:p>
        </p:txBody>
      </p:sp>
      <p:sp>
        <p:nvSpPr>
          <p:cNvPr id="3" name="Title 2"/>
          <p:cNvSpPr>
            <a:spLocks noGrp="1"/>
          </p:cNvSpPr>
          <p:nvPr>
            <p:ph type="title"/>
          </p:nvPr>
        </p:nvSpPr>
        <p:spPr>
          <a:xfrm>
            <a:off x="1007918" y="910071"/>
            <a:ext cx="9791700" cy="1325563"/>
          </a:xfrm>
        </p:spPr>
        <p:txBody>
          <a:bodyPr/>
          <a:lstStyle/>
          <a:p>
            <a:pPr algn="ctr"/>
            <a:r>
              <a:rPr lang="en-GB" b="1" dirty="0" smtClean="0">
                <a:solidFill>
                  <a:schemeClr val="tx1"/>
                </a:solidFill>
              </a:rPr>
              <a:t>Message - Genre</a:t>
            </a:r>
            <a:endParaRPr lang="en-GB" b="1" dirty="0">
              <a:solidFill>
                <a:schemeClr val="tx1"/>
              </a:solidFill>
            </a:endParaRPr>
          </a:p>
        </p:txBody>
      </p:sp>
    </p:spTree>
    <p:extLst>
      <p:ext uri="{BB962C8B-B14F-4D97-AF65-F5344CB8AC3E}">
        <p14:creationId xmlns:p14="http://schemas.microsoft.com/office/powerpoint/2010/main" val="1198071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2100" y="2786207"/>
            <a:ext cx="9791700" cy="1074593"/>
          </a:xfrm>
        </p:spPr>
        <p:txBody>
          <a:bodyPr/>
          <a:lstStyle/>
          <a:p>
            <a:pPr marL="0" indent="0">
              <a:buNone/>
            </a:pPr>
            <a:r>
              <a:rPr lang="en-GB" dirty="0" smtClean="0"/>
              <a:t>God is in the business of relentlessly pursuing rebel believers (there is a slice of Jonah in each one of us…)</a:t>
            </a:r>
            <a:endParaRPr lang="en-GB" dirty="0"/>
          </a:p>
        </p:txBody>
      </p:sp>
      <p:sp>
        <p:nvSpPr>
          <p:cNvPr id="3" name="Title 2"/>
          <p:cNvSpPr>
            <a:spLocks noGrp="1"/>
          </p:cNvSpPr>
          <p:nvPr>
            <p:ph type="title"/>
          </p:nvPr>
        </p:nvSpPr>
        <p:spPr>
          <a:xfrm>
            <a:off x="1303482" y="1115726"/>
            <a:ext cx="9791700" cy="1325563"/>
          </a:xfrm>
        </p:spPr>
        <p:txBody>
          <a:bodyPr/>
          <a:lstStyle/>
          <a:p>
            <a:pPr algn="ctr"/>
            <a:r>
              <a:rPr lang="en-GB" b="1" dirty="0" smtClean="0">
                <a:solidFill>
                  <a:schemeClr val="tx1"/>
                </a:solidFill>
              </a:rPr>
              <a:t>Message – Summary Teaching</a:t>
            </a:r>
            <a:endParaRPr lang="en-GB" b="1" dirty="0">
              <a:solidFill>
                <a:schemeClr val="tx1"/>
              </a:solidFill>
            </a:endParaRPr>
          </a:p>
        </p:txBody>
      </p:sp>
      <p:sp>
        <p:nvSpPr>
          <p:cNvPr id="4" name="TextBox 3"/>
          <p:cNvSpPr txBox="1"/>
          <p:nvPr/>
        </p:nvSpPr>
        <p:spPr>
          <a:xfrm>
            <a:off x="1562100" y="4095759"/>
            <a:ext cx="9791700" cy="954107"/>
          </a:xfrm>
          <a:prstGeom prst="rect">
            <a:avLst/>
          </a:prstGeom>
          <a:noFill/>
          <a:ln>
            <a:solidFill>
              <a:schemeClr val="bg2"/>
            </a:solidFill>
          </a:ln>
        </p:spPr>
        <p:txBody>
          <a:bodyPr wrap="square" rtlCol="0" anchor="ctr" anchorCtr="1">
            <a:spAutoFit/>
          </a:bodyPr>
          <a:lstStyle/>
          <a:p>
            <a:r>
              <a:rPr lang="en-GB" sz="2800" dirty="0" smtClean="0"/>
              <a:t>To expose us to our own idols (things that get in the </a:t>
            </a:r>
            <a:r>
              <a:rPr lang="en-GB" sz="2800" dirty="0" smtClean="0"/>
              <a:t>way, </a:t>
            </a:r>
            <a:r>
              <a:rPr lang="en-GB" sz="2800" dirty="0" smtClean="0"/>
              <a:t>or take the place of God in our lives)</a:t>
            </a:r>
            <a:endParaRPr lang="en-GB" sz="2800" dirty="0"/>
          </a:p>
        </p:txBody>
      </p:sp>
      <p:sp>
        <p:nvSpPr>
          <p:cNvPr id="5" name="TextBox 4"/>
          <p:cNvSpPr txBox="1"/>
          <p:nvPr/>
        </p:nvSpPr>
        <p:spPr>
          <a:xfrm>
            <a:off x="554183" y="5284826"/>
            <a:ext cx="10651836" cy="523220"/>
          </a:xfrm>
          <a:prstGeom prst="rect">
            <a:avLst/>
          </a:prstGeom>
          <a:noFill/>
          <a:ln>
            <a:solidFill>
              <a:schemeClr val="bg2"/>
            </a:solidFill>
          </a:ln>
        </p:spPr>
        <p:txBody>
          <a:bodyPr wrap="square" rtlCol="0" anchor="ctr" anchorCtr="1">
            <a:spAutoFit/>
          </a:bodyPr>
          <a:lstStyle/>
          <a:p>
            <a:r>
              <a:rPr lang="en-GB" sz="2800" dirty="0" smtClean="0"/>
              <a:t>That we may freely chose to wholeheartedly serve Him.</a:t>
            </a:r>
            <a:endParaRPr lang="en-GB" sz="2800" dirty="0"/>
          </a:p>
        </p:txBody>
      </p:sp>
    </p:spTree>
    <p:extLst>
      <p:ext uri="{BB962C8B-B14F-4D97-AF65-F5344CB8AC3E}">
        <p14:creationId xmlns:p14="http://schemas.microsoft.com/office/powerpoint/2010/main" val="242536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40702782"/>
              </p:ext>
            </p:extLst>
          </p:nvPr>
        </p:nvGraphicFramePr>
        <p:xfrm>
          <a:off x="833283" y="1385888"/>
          <a:ext cx="10520517" cy="5052797"/>
        </p:xfrm>
        <a:graphic>
          <a:graphicData uri="http://schemas.openxmlformats.org/drawingml/2006/table">
            <a:tbl>
              <a:tblPr firstRow="1" bandRow="1">
                <a:tableStyleId>{5C22544A-7EE6-4342-B048-85BDC9FD1C3A}</a:tableStyleId>
              </a:tblPr>
              <a:tblGrid>
                <a:gridCol w="1649319">
                  <a:extLst>
                    <a:ext uri="{9D8B030D-6E8A-4147-A177-3AD203B41FA5}">
                      <a16:colId xmlns:a16="http://schemas.microsoft.com/office/drawing/2014/main" val="2731289687"/>
                    </a:ext>
                  </a:extLst>
                </a:gridCol>
                <a:gridCol w="8871198">
                  <a:extLst>
                    <a:ext uri="{9D8B030D-6E8A-4147-A177-3AD203B41FA5}">
                      <a16:colId xmlns:a16="http://schemas.microsoft.com/office/drawing/2014/main" val="3571050678"/>
                    </a:ext>
                  </a:extLst>
                </a:gridCol>
              </a:tblGrid>
              <a:tr h="1120877">
                <a:tc>
                  <a:txBody>
                    <a:bodyPr/>
                    <a:lstStyle/>
                    <a:p>
                      <a:pPr algn="ctr"/>
                      <a:r>
                        <a:rPr lang="en-GB" sz="2000" b="0" dirty="0" smtClean="0">
                          <a:solidFill>
                            <a:schemeClr val="tx1"/>
                          </a:solidFill>
                        </a:rPr>
                        <a:t>Lk 9:29-30</a:t>
                      </a:r>
                      <a:endParaRPr lang="en-GB" sz="2000" b="0" dirty="0">
                        <a:solidFill>
                          <a:schemeClr val="tx1"/>
                        </a:solidFill>
                      </a:endParaRPr>
                    </a:p>
                  </a:txBody>
                  <a:tcPr>
                    <a:solidFill>
                      <a:schemeClr val="bg2"/>
                    </a:solidFill>
                  </a:tcPr>
                </a:tc>
                <a:tc>
                  <a:txBody>
                    <a:bodyPr/>
                    <a:lstStyle/>
                    <a:p>
                      <a:r>
                        <a:rPr lang="en-GB" sz="2000" b="0" dirty="0" smtClean="0">
                          <a:solidFill>
                            <a:schemeClr val="tx1"/>
                          </a:solidFill>
                        </a:rPr>
                        <a:t>…Jesus said, ‘This is a wicked generation. It asks for a miraculous</a:t>
                      </a:r>
                      <a:r>
                        <a:rPr lang="en-GB" sz="2000" b="0" baseline="0" dirty="0" smtClean="0">
                          <a:solidFill>
                            <a:schemeClr val="tx1"/>
                          </a:solidFill>
                        </a:rPr>
                        <a:t> sign, but none will be given to it except the sign of Jonah. For as Jonah was a sign to the </a:t>
                      </a:r>
                      <a:r>
                        <a:rPr lang="en-GB" sz="2000" b="0" baseline="0" dirty="0" err="1" smtClean="0">
                          <a:solidFill>
                            <a:schemeClr val="tx1"/>
                          </a:solidFill>
                        </a:rPr>
                        <a:t>Ninevites</a:t>
                      </a:r>
                      <a:r>
                        <a:rPr lang="en-GB" sz="2000" b="0" baseline="0" dirty="0" smtClean="0">
                          <a:solidFill>
                            <a:schemeClr val="tx1"/>
                          </a:solidFill>
                        </a:rPr>
                        <a:t>, so will the Son of Man be to this generation…’</a:t>
                      </a:r>
                      <a:endParaRPr lang="en-GB" sz="2000" b="0" dirty="0">
                        <a:solidFill>
                          <a:schemeClr val="tx1"/>
                        </a:solidFill>
                      </a:endParaRPr>
                    </a:p>
                  </a:txBody>
                  <a:tcPr>
                    <a:solidFill>
                      <a:schemeClr val="bg2"/>
                    </a:solidFill>
                  </a:tcPr>
                </a:tc>
                <a:extLst>
                  <a:ext uri="{0D108BD9-81ED-4DB2-BD59-A6C34878D82A}">
                    <a16:rowId xmlns:a16="http://schemas.microsoft.com/office/drawing/2014/main" val="3247985017"/>
                  </a:ext>
                </a:extLst>
              </a:tr>
              <a:tr h="386710">
                <a:tc>
                  <a:txBody>
                    <a:bodyPr/>
                    <a:lstStyle/>
                    <a:p>
                      <a:pPr algn="ctr"/>
                      <a:r>
                        <a:rPr lang="en-GB" sz="2000" dirty="0" smtClean="0"/>
                        <a:t>Lk 11:30, 32</a:t>
                      </a:r>
                      <a:endParaRPr lang="en-GB" sz="2000" dirty="0"/>
                    </a:p>
                  </a:txBody>
                  <a:tcPr/>
                </a:tc>
                <a:tc>
                  <a:txBody>
                    <a:bodyPr/>
                    <a:lstStyle/>
                    <a:p>
                      <a:r>
                        <a:rPr lang="en-GB" sz="2000" dirty="0" smtClean="0"/>
                        <a:t>For as Jonah was a sign to the </a:t>
                      </a:r>
                      <a:r>
                        <a:rPr lang="en-GB" sz="2000" dirty="0" err="1" smtClean="0"/>
                        <a:t>Ninevites</a:t>
                      </a:r>
                      <a:r>
                        <a:rPr lang="en-GB" sz="2000" dirty="0" smtClean="0"/>
                        <a:t>, so also will the Son of Man be to this generation…</a:t>
                      </a:r>
                      <a:r>
                        <a:rPr lang="en-GB" sz="2000" baseline="0" dirty="0" smtClean="0"/>
                        <a:t> </a:t>
                      </a:r>
                      <a:r>
                        <a:rPr lang="en-GB" sz="2000" dirty="0" smtClean="0"/>
                        <a:t>The men of Nineveh will stand up at the judgement with this generation and condemn it; for they repented at the preaching of Jonah, and now One</a:t>
                      </a:r>
                      <a:r>
                        <a:rPr lang="en-GB" sz="2000" baseline="0" dirty="0" smtClean="0"/>
                        <a:t> greater than Jonah is here.</a:t>
                      </a:r>
                      <a:endParaRPr lang="en-GB" sz="2000" dirty="0"/>
                    </a:p>
                  </a:txBody>
                  <a:tcPr/>
                </a:tc>
                <a:extLst>
                  <a:ext uri="{0D108BD9-81ED-4DB2-BD59-A6C34878D82A}">
                    <a16:rowId xmlns:a16="http://schemas.microsoft.com/office/drawing/2014/main" val="1924850577"/>
                  </a:ext>
                </a:extLst>
              </a:tr>
              <a:tr h="386710">
                <a:tc>
                  <a:txBody>
                    <a:bodyPr/>
                    <a:lstStyle/>
                    <a:p>
                      <a:pPr algn="ctr"/>
                      <a:r>
                        <a:rPr lang="en-GB" sz="2000" dirty="0" smtClean="0"/>
                        <a:t>Matt. 16:4</a:t>
                      </a:r>
                      <a:endParaRPr lang="en-GB" sz="2000" dirty="0"/>
                    </a:p>
                  </a:txBody>
                  <a:tcPr/>
                </a:tc>
                <a:tc>
                  <a:txBody>
                    <a:bodyPr/>
                    <a:lstStyle/>
                    <a:p>
                      <a:r>
                        <a:rPr lang="en-GB" sz="2000" dirty="0" smtClean="0"/>
                        <a:t>A wicked and adulterous generation looks for a miraculous sign, but none will be given it except the sign of Jonah.</a:t>
                      </a:r>
                      <a:endParaRPr lang="en-GB" sz="2000" dirty="0"/>
                    </a:p>
                  </a:txBody>
                  <a:tcPr/>
                </a:tc>
                <a:extLst>
                  <a:ext uri="{0D108BD9-81ED-4DB2-BD59-A6C34878D82A}">
                    <a16:rowId xmlns:a16="http://schemas.microsoft.com/office/drawing/2014/main" val="2381618936"/>
                  </a:ext>
                </a:extLst>
              </a:tr>
              <a:tr h="386710">
                <a:tc>
                  <a:txBody>
                    <a:bodyPr/>
                    <a:lstStyle/>
                    <a:p>
                      <a:pPr algn="ctr"/>
                      <a:r>
                        <a:rPr lang="en-GB" sz="2000" dirty="0" smtClean="0"/>
                        <a:t>Matt.12:39-41</a:t>
                      </a:r>
                      <a:endParaRPr lang="en-GB" sz="2000" dirty="0"/>
                    </a:p>
                  </a:txBody>
                  <a:tcPr/>
                </a:tc>
                <a:tc>
                  <a:txBody>
                    <a:bodyPr/>
                    <a:lstStyle/>
                    <a:p>
                      <a:r>
                        <a:rPr lang="en-GB" sz="2000" dirty="0" smtClean="0"/>
                        <a:t>A wicked and adulterous</a:t>
                      </a:r>
                      <a:r>
                        <a:rPr lang="en-GB" sz="2000" baseline="0" dirty="0" smtClean="0"/>
                        <a:t> generation looks for a miraculous sign! But none will be given it except the sign of the prophet Jonah. For as Jonah was three days and three nights in the belly of a huge fish, so the Son of Man will be three days and three nights in the heart of the earth. The men of Nineveh will stand up at the judgement with this generation and condemn it; for they repented at the preaching of Jonah, and now One greater than Jonah is here.</a:t>
                      </a:r>
                      <a:endParaRPr lang="en-GB" sz="2000" dirty="0"/>
                    </a:p>
                  </a:txBody>
                  <a:tcPr/>
                </a:tc>
                <a:extLst>
                  <a:ext uri="{0D108BD9-81ED-4DB2-BD59-A6C34878D82A}">
                    <a16:rowId xmlns:a16="http://schemas.microsoft.com/office/drawing/2014/main" val="3857745976"/>
                  </a:ext>
                </a:extLst>
              </a:tr>
            </a:tbl>
          </a:graphicData>
        </a:graphic>
      </p:graphicFrame>
      <p:sp>
        <p:nvSpPr>
          <p:cNvPr id="3" name="Title 2"/>
          <p:cNvSpPr>
            <a:spLocks noGrp="1"/>
          </p:cNvSpPr>
          <p:nvPr>
            <p:ph type="title"/>
          </p:nvPr>
        </p:nvSpPr>
        <p:spPr>
          <a:xfrm>
            <a:off x="1197691" y="258618"/>
            <a:ext cx="9791700" cy="1007197"/>
          </a:xfrm>
        </p:spPr>
        <p:txBody>
          <a:bodyPr/>
          <a:lstStyle/>
          <a:p>
            <a:pPr algn="ctr"/>
            <a:r>
              <a:rPr lang="en-GB" b="1" dirty="0" smtClean="0">
                <a:solidFill>
                  <a:schemeClr val="tx1"/>
                </a:solidFill>
              </a:rPr>
              <a:t>Authenticity (</a:t>
            </a:r>
            <a:r>
              <a:rPr lang="en-GB" b="1" smtClean="0">
                <a:solidFill>
                  <a:schemeClr val="tx1"/>
                </a:solidFill>
              </a:rPr>
              <a:t>How true?)</a:t>
            </a:r>
            <a:endParaRPr lang="en-GB" b="1" dirty="0">
              <a:solidFill>
                <a:schemeClr val="tx1"/>
              </a:solidFill>
            </a:endParaRPr>
          </a:p>
        </p:txBody>
      </p:sp>
    </p:spTree>
    <p:extLst>
      <p:ext uri="{BB962C8B-B14F-4D97-AF65-F5344CB8AC3E}">
        <p14:creationId xmlns:p14="http://schemas.microsoft.com/office/powerpoint/2010/main" val="148279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2100" y="1484670"/>
            <a:ext cx="9791700" cy="4975124"/>
          </a:xfrm>
        </p:spPr>
        <p:txBody>
          <a:bodyPr>
            <a:normAutofit lnSpcReduction="10000"/>
          </a:bodyPr>
          <a:lstStyle/>
          <a:p>
            <a:pPr marL="0" indent="0" algn="ctr">
              <a:buNone/>
            </a:pPr>
            <a:r>
              <a:rPr lang="en-GB" sz="3200" dirty="0" smtClean="0"/>
              <a:t>First read of </a:t>
            </a:r>
            <a:r>
              <a:rPr lang="en-GB" sz="3200" i="1" dirty="0" smtClean="0"/>
              <a:t>‘Jonah, the son of </a:t>
            </a:r>
            <a:r>
              <a:rPr lang="en-GB" sz="3200" i="1" dirty="0" err="1" smtClean="0"/>
              <a:t>Amittai</a:t>
            </a:r>
            <a:r>
              <a:rPr lang="en-GB" sz="3200" i="1" dirty="0" smtClean="0"/>
              <a:t>, the prophet from Gath </a:t>
            </a:r>
            <a:r>
              <a:rPr lang="en-GB" sz="3200" i="1" dirty="0" err="1" smtClean="0"/>
              <a:t>Hepher</a:t>
            </a:r>
            <a:r>
              <a:rPr lang="en-GB" sz="3200" i="1" dirty="0" smtClean="0"/>
              <a:t>’ </a:t>
            </a:r>
            <a:r>
              <a:rPr lang="en-GB" sz="3200" dirty="0" smtClean="0"/>
              <a:t>in 2 Kings 14:25-27 </a:t>
            </a:r>
          </a:p>
          <a:p>
            <a:pPr marL="0" indent="0" algn="ctr">
              <a:buNone/>
            </a:pPr>
            <a:r>
              <a:rPr lang="en-GB" dirty="0" smtClean="0"/>
              <a:t>(during reign of King Jeroboam – N. Kingdom, first half of 8</a:t>
            </a:r>
            <a:r>
              <a:rPr lang="en-GB" baseline="30000" dirty="0" smtClean="0"/>
              <a:t>th</a:t>
            </a:r>
            <a:r>
              <a:rPr lang="en-GB" dirty="0" smtClean="0"/>
              <a:t> C. BC)</a:t>
            </a:r>
          </a:p>
          <a:p>
            <a:pPr marL="0" indent="0">
              <a:buNone/>
            </a:pPr>
            <a:endParaRPr lang="en-GB" sz="3200" dirty="0"/>
          </a:p>
          <a:p>
            <a:pPr marL="0" indent="0" algn="ctr">
              <a:buNone/>
            </a:pPr>
            <a:r>
              <a:rPr lang="en-GB" i="1" dirty="0" smtClean="0"/>
              <a:t>‘He was the one who restored the boundaries from… to…in accordance with the Word of the Lord, the God of Israel, spoken through His servant Jonah, the son of </a:t>
            </a:r>
            <a:r>
              <a:rPr lang="en-GB" i="1" dirty="0" err="1" smtClean="0"/>
              <a:t>Amittai</a:t>
            </a:r>
            <a:r>
              <a:rPr lang="en-GB" i="1" dirty="0" smtClean="0"/>
              <a:t>, the prophet from Gath </a:t>
            </a:r>
            <a:r>
              <a:rPr lang="en-GB" i="1" dirty="0" err="1" smtClean="0"/>
              <a:t>Hepher</a:t>
            </a:r>
            <a:r>
              <a:rPr lang="en-GB" i="1" dirty="0" smtClean="0"/>
              <a:t>.’ </a:t>
            </a:r>
          </a:p>
          <a:p>
            <a:pPr marL="0" indent="0" algn="ctr">
              <a:buNone/>
            </a:pPr>
            <a:r>
              <a:rPr lang="en-GB" i="1" dirty="0" smtClean="0"/>
              <a:t>‘The Lord had seen how bitterly everyone in Israel… was suffering; there was no one to help them.’</a:t>
            </a:r>
          </a:p>
          <a:p>
            <a:pPr marL="0" indent="0" algn="ctr">
              <a:buNone/>
            </a:pPr>
            <a:r>
              <a:rPr lang="en-GB" i="1" dirty="0" smtClean="0"/>
              <a:t>‘…He saved them through the hand of Jeroboam, son of </a:t>
            </a:r>
            <a:r>
              <a:rPr lang="en-GB" i="1" dirty="0" err="1" smtClean="0"/>
              <a:t>Jehoash</a:t>
            </a:r>
            <a:r>
              <a:rPr lang="en-GB" i="1" dirty="0" smtClean="0"/>
              <a:t>.</a:t>
            </a:r>
            <a:endParaRPr lang="en-GB" i="1" dirty="0"/>
          </a:p>
        </p:txBody>
      </p:sp>
      <p:sp>
        <p:nvSpPr>
          <p:cNvPr id="3" name="Title 2"/>
          <p:cNvSpPr>
            <a:spLocks noGrp="1"/>
          </p:cNvSpPr>
          <p:nvPr>
            <p:ph type="title"/>
          </p:nvPr>
        </p:nvSpPr>
        <p:spPr>
          <a:xfrm>
            <a:off x="1562100" y="365125"/>
            <a:ext cx="9791700" cy="1325563"/>
          </a:xfrm>
        </p:spPr>
        <p:txBody>
          <a:bodyPr/>
          <a:lstStyle/>
          <a:p>
            <a:pPr algn="ctr"/>
            <a:r>
              <a:rPr lang="en-GB" b="1" dirty="0" smtClean="0">
                <a:solidFill>
                  <a:schemeClr val="tx1"/>
                </a:solidFill>
              </a:rPr>
              <a:t>Historical Background</a:t>
            </a:r>
            <a:endParaRPr lang="en-GB" b="1" dirty="0">
              <a:solidFill>
                <a:schemeClr val="tx1"/>
              </a:solidFill>
            </a:endParaRPr>
          </a:p>
        </p:txBody>
      </p:sp>
    </p:spTree>
    <p:extLst>
      <p:ext uri="{BB962C8B-B14F-4D97-AF65-F5344CB8AC3E}">
        <p14:creationId xmlns:p14="http://schemas.microsoft.com/office/powerpoint/2010/main" val="1720757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0367" y="1317624"/>
            <a:ext cx="11700388" cy="5443394"/>
          </a:xfrm>
        </p:spPr>
        <p:txBody>
          <a:bodyPr>
            <a:normAutofit lnSpcReduction="10000"/>
          </a:bodyPr>
          <a:lstStyle/>
          <a:p>
            <a:r>
              <a:rPr lang="en-GB" dirty="0" err="1" smtClean="0"/>
              <a:t>Ch’s</a:t>
            </a:r>
            <a:r>
              <a:rPr lang="en-GB" dirty="0" smtClean="0"/>
              <a:t> 1-2, God commissions Jonah to preach against the great city of Nineveh.</a:t>
            </a:r>
          </a:p>
          <a:p>
            <a:pPr lvl="1"/>
            <a:r>
              <a:rPr lang="en-GB" dirty="0" smtClean="0"/>
              <a:t>Vv.1-3, God calls Jonah.</a:t>
            </a:r>
          </a:p>
          <a:p>
            <a:pPr lvl="1"/>
            <a:r>
              <a:rPr lang="en-GB" dirty="0" smtClean="0"/>
              <a:t>1:4-16, In an great storm.</a:t>
            </a:r>
          </a:p>
          <a:p>
            <a:pPr lvl="1"/>
            <a:r>
              <a:rPr lang="en-GB" dirty="0" smtClean="0"/>
              <a:t>1:17 – 2:10, In a great fish.</a:t>
            </a:r>
          </a:p>
          <a:p>
            <a:r>
              <a:rPr lang="en-GB" dirty="0" err="1" smtClean="0"/>
              <a:t>Ch’s</a:t>
            </a:r>
            <a:r>
              <a:rPr lang="en-GB" dirty="0" smtClean="0"/>
              <a:t> 3-4, God recommissions Jonah to preach against the great city of Nineveh</a:t>
            </a:r>
          </a:p>
          <a:p>
            <a:pPr lvl="1"/>
            <a:r>
              <a:rPr lang="en-GB" dirty="0" smtClean="0"/>
              <a:t>Vv.1-3, God recalls Jonah.</a:t>
            </a:r>
          </a:p>
          <a:p>
            <a:pPr lvl="1"/>
            <a:r>
              <a:rPr lang="en-GB" dirty="0" smtClean="0"/>
              <a:t>Vv.4-10, In a great city.</a:t>
            </a:r>
          </a:p>
          <a:p>
            <a:pPr lvl="1"/>
            <a:r>
              <a:rPr lang="en-GB" dirty="0" smtClean="0"/>
              <a:t>Ch. 4, In a great rage.</a:t>
            </a:r>
          </a:p>
          <a:p>
            <a:pPr lvl="1"/>
            <a:endParaRPr lang="en-GB" dirty="0"/>
          </a:p>
          <a:p>
            <a:pPr marL="457200" lvl="1" indent="0">
              <a:buNone/>
            </a:pPr>
            <a:r>
              <a:rPr lang="en-GB" u="sng" dirty="0" smtClean="0"/>
              <a:t>Recurring words/themes</a:t>
            </a:r>
            <a:r>
              <a:rPr lang="en-GB" dirty="0" smtClean="0"/>
              <a:t>: </a:t>
            </a:r>
          </a:p>
          <a:p>
            <a:pPr marL="457200" lvl="1" indent="0">
              <a:buNone/>
            </a:pPr>
            <a:r>
              <a:rPr lang="en-GB" dirty="0" smtClean="0"/>
              <a:t>‘</a:t>
            </a:r>
            <a:r>
              <a:rPr lang="en-GB" i="1" dirty="0" smtClean="0"/>
              <a:t>great</a:t>
            </a:r>
            <a:r>
              <a:rPr lang="en-GB" dirty="0" smtClean="0"/>
              <a:t>’ </a:t>
            </a:r>
            <a:r>
              <a:rPr lang="en-GB" u="sng" dirty="0" err="1" smtClean="0"/>
              <a:t>gadol</a:t>
            </a:r>
            <a:r>
              <a:rPr lang="en-GB" dirty="0" smtClean="0"/>
              <a:t> – storm, fish, city, rage…</a:t>
            </a:r>
          </a:p>
          <a:p>
            <a:pPr marL="457200" lvl="1" indent="0">
              <a:buNone/>
            </a:pPr>
            <a:r>
              <a:rPr lang="en-GB" dirty="0" smtClean="0"/>
              <a:t>‘</a:t>
            </a:r>
            <a:r>
              <a:rPr lang="en-GB" i="1" dirty="0" smtClean="0"/>
              <a:t>appointed</a:t>
            </a:r>
            <a:r>
              <a:rPr lang="en-GB" dirty="0" smtClean="0"/>
              <a:t>’ – storm, fish, vine, worm, scorching east-wind – God in control and intentional</a:t>
            </a:r>
            <a:endParaRPr lang="en-GB" dirty="0"/>
          </a:p>
        </p:txBody>
      </p:sp>
      <p:sp>
        <p:nvSpPr>
          <p:cNvPr id="3" name="Title 2"/>
          <p:cNvSpPr>
            <a:spLocks noGrp="1"/>
          </p:cNvSpPr>
          <p:nvPr>
            <p:ph type="title"/>
          </p:nvPr>
        </p:nvSpPr>
        <p:spPr>
          <a:xfrm>
            <a:off x="1234711" y="309707"/>
            <a:ext cx="9791700" cy="798657"/>
          </a:xfrm>
        </p:spPr>
        <p:txBody>
          <a:bodyPr/>
          <a:lstStyle/>
          <a:p>
            <a:pPr algn="ctr"/>
            <a:r>
              <a:rPr lang="en-GB" b="1" dirty="0" smtClean="0">
                <a:solidFill>
                  <a:schemeClr val="tx1"/>
                </a:solidFill>
              </a:rPr>
              <a:t>Outline</a:t>
            </a:r>
            <a:endParaRPr lang="en-GB" b="1" dirty="0">
              <a:solidFill>
                <a:schemeClr val="tx1"/>
              </a:solidFill>
            </a:endParaRPr>
          </a:p>
        </p:txBody>
      </p:sp>
    </p:spTree>
    <p:extLst>
      <p:ext uri="{BB962C8B-B14F-4D97-AF65-F5344CB8AC3E}">
        <p14:creationId xmlns:p14="http://schemas.microsoft.com/office/powerpoint/2010/main" val="609890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sz="3600" dirty="0" smtClean="0"/>
              <a:t>Application – we need to see situation for what it is!</a:t>
            </a:r>
          </a:p>
          <a:p>
            <a:pPr lvl="1"/>
            <a:r>
              <a:rPr lang="en-GB" sz="2800" dirty="0" smtClean="0"/>
              <a:t>Every time we navigate a situation our way, and not God’s way, we are saying we know better than God = sin.</a:t>
            </a:r>
          </a:p>
          <a:p>
            <a:pPr lvl="1"/>
            <a:r>
              <a:rPr lang="en-GB" sz="2800" dirty="0" smtClean="0"/>
              <a:t>Not – that we have stopped believing; rather, what we believe in has changed, i.e. we are believing in ourselves as god  = idolatry.</a:t>
            </a:r>
          </a:p>
          <a:p>
            <a:pPr lvl="1"/>
            <a:r>
              <a:rPr lang="en-GB" sz="2800" dirty="0" smtClean="0"/>
              <a:t>The storey and Jonah could have ended right here! The reason it didn’t = God’s mercy and grace!  </a:t>
            </a:r>
            <a:endParaRPr lang="en-GB" sz="2800" dirty="0"/>
          </a:p>
        </p:txBody>
      </p:sp>
      <p:sp>
        <p:nvSpPr>
          <p:cNvPr id="3" name="Title 2"/>
          <p:cNvSpPr>
            <a:spLocks noGrp="1"/>
          </p:cNvSpPr>
          <p:nvPr>
            <p:ph type="title"/>
          </p:nvPr>
        </p:nvSpPr>
        <p:spPr>
          <a:xfrm>
            <a:off x="1562100" y="365125"/>
            <a:ext cx="9791700" cy="1325563"/>
          </a:xfrm>
        </p:spPr>
        <p:txBody>
          <a:bodyPr>
            <a:normAutofit fontScale="90000"/>
          </a:bodyPr>
          <a:lstStyle/>
          <a:p>
            <a:pPr algn="ctr"/>
            <a:r>
              <a:rPr lang="en-GB" b="1" dirty="0" smtClean="0">
                <a:solidFill>
                  <a:schemeClr val="tx1"/>
                </a:solidFill>
              </a:rPr>
              <a:t>God commissions Jonah to preach against the great city of Nineveh, </a:t>
            </a:r>
            <a:r>
              <a:rPr lang="en-GB" b="1" dirty="0" err="1" smtClean="0">
                <a:solidFill>
                  <a:schemeClr val="tx1"/>
                </a:solidFill>
              </a:rPr>
              <a:t>Ch’s</a:t>
            </a:r>
            <a:r>
              <a:rPr lang="en-GB" b="1" dirty="0" smtClean="0">
                <a:solidFill>
                  <a:schemeClr val="tx1"/>
                </a:solidFill>
              </a:rPr>
              <a:t> 1-2.</a:t>
            </a:r>
            <a:endParaRPr lang="en-GB" b="1" dirty="0">
              <a:solidFill>
                <a:schemeClr val="tx1"/>
              </a:solidFill>
            </a:endParaRPr>
          </a:p>
        </p:txBody>
      </p:sp>
    </p:spTree>
    <p:extLst>
      <p:ext uri="{BB962C8B-B14F-4D97-AF65-F5344CB8AC3E}">
        <p14:creationId xmlns:p14="http://schemas.microsoft.com/office/powerpoint/2010/main" val="123792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sz="3600" dirty="0" smtClean="0"/>
              <a:t>Notice… Jonah’s flight from God… he…</a:t>
            </a:r>
          </a:p>
          <a:p>
            <a:pPr lvl="1"/>
            <a:r>
              <a:rPr lang="en-GB" sz="2800" dirty="0" smtClean="0"/>
              <a:t>‘…went </a:t>
            </a:r>
            <a:r>
              <a:rPr lang="en-GB" sz="2800" i="1" dirty="0" smtClean="0"/>
              <a:t>down</a:t>
            </a:r>
            <a:r>
              <a:rPr lang="en-GB" sz="2800" dirty="0" smtClean="0"/>
              <a:t> to Joppa to find a ship…’</a:t>
            </a:r>
          </a:p>
          <a:p>
            <a:pPr lvl="1"/>
            <a:r>
              <a:rPr lang="en-GB" sz="2800" dirty="0" smtClean="0"/>
              <a:t>‘…went </a:t>
            </a:r>
            <a:r>
              <a:rPr lang="en-GB" sz="2800" i="1" dirty="0" smtClean="0"/>
              <a:t>down</a:t>
            </a:r>
            <a:r>
              <a:rPr lang="en-GB" sz="2800" dirty="0" smtClean="0"/>
              <a:t> into the ship’s hold…’</a:t>
            </a:r>
          </a:p>
          <a:p>
            <a:pPr lvl="1"/>
            <a:r>
              <a:rPr lang="en-GB" sz="2800" dirty="0" smtClean="0"/>
              <a:t>‘…lays </a:t>
            </a:r>
            <a:r>
              <a:rPr lang="en-GB" sz="2800" i="1" dirty="0" smtClean="0"/>
              <a:t>down</a:t>
            </a:r>
            <a:r>
              <a:rPr lang="en-GB" sz="2800" dirty="0" smtClean="0"/>
              <a:t> in a deep slumber…’</a:t>
            </a:r>
          </a:p>
          <a:p>
            <a:pPr marL="457200" lvl="1" indent="0">
              <a:buNone/>
            </a:pPr>
            <a:endParaRPr lang="en-GB" dirty="0" smtClean="0"/>
          </a:p>
          <a:p>
            <a:pPr marL="0" indent="0">
              <a:buNone/>
            </a:pPr>
            <a:r>
              <a:rPr lang="en-GB" sz="3600" dirty="0" smtClean="0"/>
              <a:t>Point… running from God very often leads…</a:t>
            </a:r>
          </a:p>
          <a:p>
            <a:pPr lvl="1"/>
            <a:r>
              <a:rPr lang="en-GB" sz="2800" dirty="0" smtClean="0"/>
              <a:t>… into a God appointed storm.</a:t>
            </a:r>
          </a:p>
          <a:p>
            <a:pPr lvl="1"/>
            <a:r>
              <a:rPr lang="en-GB" sz="2800" dirty="0" smtClean="0"/>
              <a:t>… into a downward spiral at cost to himself and others.</a:t>
            </a:r>
          </a:p>
          <a:p>
            <a:pPr lvl="1"/>
            <a:endParaRPr lang="en-GB" dirty="0" smtClean="0"/>
          </a:p>
          <a:p>
            <a:pPr lvl="1"/>
            <a:endParaRPr lang="en-GB" dirty="0" smtClean="0"/>
          </a:p>
          <a:p>
            <a:pPr lvl="1"/>
            <a:endParaRPr lang="en-GB" dirty="0"/>
          </a:p>
        </p:txBody>
      </p:sp>
      <p:sp>
        <p:nvSpPr>
          <p:cNvPr id="3" name="Title 2"/>
          <p:cNvSpPr>
            <a:spLocks noGrp="1"/>
          </p:cNvSpPr>
          <p:nvPr>
            <p:ph type="title"/>
          </p:nvPr>
        </p:nvSpPr>
        <p:spPr>
          <a:xfrm>
            <a:off x="1562100" y="365125"/>
            <a:ext cx="9791700" cy="1325563"/>
          </a:xfrm>
        </p:spPr>
        <p:txBody>
          <a:bodyPr/>
          <a:lstStyle/>
          <a:p>
            <a:pPr algn="ctr"/>
            <a:r>
              <a:rPr lang="en-GB" b="1" dirty="0" smtClean="0">
                <a:solidFill>
                  <a:schemeClr val="tx1"/>
                </a:solidFill>
              </a:rPr>
              <a:t>In a great Storm, Ch. 1:4-26</a:t>
            </a:r>
            <a:endParaRPr lang="en-GB" b="1" dirty="0">
              <a:solidFill>
                <a:schemeClr val="tx1"/>
              </a:solidFill>
            </a:endParaRPr>
          </a:p>
        </p:txBody>
      </p:sp>
    </p:spTree>
    <p:extLst>
      <p:ext uri="{BB962C8B-B14F-4D97-AF65-F5344CB8AC3E}">
        <p14:creationId xmlns:p14="http://schemas.microsoft.com/office/powerpoint/2010/main" val="1652811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2000"/>
                                        <p:tgtEl>
                                          <p:spTgt spid="2">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2000"/>
                                        <p:tgtEl>
                                          <p:spTgt spid="2">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fade">
                                      <p:cBhvr>
                                        <p:cTn id="27"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template" id="{30DBBF30-EDA2-4408-9702-3B0A8AED6F12}" vid="{0F128B79-39D4-4007-9EC6-E245A2CC91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A1AFEDE-5CAF-4D05-AC35-0F55C5366E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0</TotalTime>
  <Words>1616</Words>
  <Application>Microsoft Office PowerPoint</Application>
  <PresentationFormat>Widescreen</PresentationFormat>
  <Paragraphs>141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Cambria</vt:lpstr>
      <vt:lpstr>Cloud skipper design template</vt:lpstr>
      <vt:lpstr>Jonah</vt:lpstr>
      <vt:lpstr>Message</vt:lpstr>
      <vt:lpstr>Message - Genre</vt:lpstr>
      <vt:lpstr>Message – Summary Teaching</vt:lpstr>
      <vt:lpstr>Authenticity (How true?)</vt:lpstr>
      <vt:lpstr>Historical Background</vt:lpstr>
      <vt:lpstr>Outline</vt:lpstr>
      <vt:lpstr>God commissions Jonah to preach against the great city of Nineveh, Ch’s 1-2.</vt:lpstr>
      <vt:lpstr>In a great Storm, Ch. 1:4-26</vt:lpstr>
      <vt:lpstr>Lessons….</vt:lpstr>
      <vt:lpstr>In a great fish, 1:17 – 2:10 Focus: Not ‘Jonah &amp; fish’ but ‘Jonah &amp; God’ </vt:lpstr>
      <vt:lpstr>God recommissions Jonah to prophesy against the great city of Nineveh, Ch’s 3-4</vt:lpstr>
      <vt:lpstr>In a great City, 3:4-10</vt:lpstr>
      <vt:lpstr>In a great rage, Ch.4</vt:lpstr>
      <vt:lpstr>Question to Jonah, but also intended for reader to personally ponder…</vt:lpstr>
      <vt:lpstr>Community: The ‘tribal’ mind-set of Jonah Vs. the ‘missional’ mind-set of God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2016-09-11T12:27:30Z</dcterms:created>
  <dcterms:modified xsi:type="dcterms:W3CDTF">2019-11-10T17:18:41Z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TC034605089991</vt:lpwstr>
  </property>
</Properties>
</file>